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72" r:id="rId3"/>
    <p:sldId id="2805" r:id="rId4"/>
    <p:sldId id="2814" r:id="rId5"/>
    <p:sldId id="2828" r:id="rId6"/>
    <p:sldId id="2820" r:id="rId7"/>
    <p:sldId id="2792" r:id="rId8"/>
    <p:sldId id="2806" r:id="rId9"/>
    <p:sldId id="2804" r:id="rId10"/>
    <p:sldId id="2808" r:id="rId11"/>
    <p:sldId id="2810" r:id="rId12"/>
    <p:sldId id="2826" r:id="rId13"/>
    <p:sldId id="2807" r:id="rId14"/>
    <p:sldId id="2811" r:id="rId15"/>
    <p:sldId id="2821" r:id="rId16"/>
    <p:sldId id="2825" r:id="rId17"/>
    <p:sldId id="2823" r:id="rId18"/>
    <p:sldId id="2824" r:id="rId19"/>
    <p:sldId id="2827" r:id="rId20"/>
    <p:sldId id="2816" r:id="rId21"/>
    <p:sldId id="2818" r:id="rId22"/>
    <p:sldId id="2819" r:id="rId23"/>
    <p:sldId id="2817" r:id="rId24"/>
    <p:sldId id="2801" r:id="rId2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6C00"/>
    <a:srgbClr val="B20D15"/>
    <a:srgbClr val="9E7800"/>
    <a:srgbClr val="D09E00"/>
    <a:srgbClr val="930B11"/>
    <a:srgbClr val="7271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notesMaster" Target="notesMasters/notesMaster1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viewProps" Target="viewProp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presProps" Target="presProps.xml" /><Relationship Id="rId30" Type="http://schemas.openxmlformats.org/officeDocument/2006/relationships/tableStyles" Target="tableStyle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724A6B-AB12-4A0F-BE51-D4E89F70DBBC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939179-4A75-49F6-A26E-CB4B78E559B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402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53ABA8-C687-0505-8494-ECD0748B1A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CF8DB62E-EEA9-E878-7584-F3A7278A118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B7C23B60-5FEE-324F-D89B-63C2E1839D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DFAFBF2-17E2-593B-3053-9646044C04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264731-A550-CB46-A59F-A92BB5612DA3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9139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6A953D-E192-26F8-32E5-98E7B55F53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30FDD6C-AFD6-B8C2-A194-8A3AC636E1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CF469D3-37C4-A863-C4C4-3B7C96FEC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32E46-32BB-4FF3-B31A-D1011A0AA362}" type="datetimeFigureOut">
              <a:rPr lang="pt-BR" smtClean="0"/>
              <a:t>22/10/2025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2740920-F8B4-30A2-75E4-1222EFA1B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B478E10-3A93-4ADF-C491-B048A2103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A4364-909E-4D87-A31E-23F66120BD0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9102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69A298-E93D-8DF5-A9DC-1CFC8CB46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68FAC206-35FD-4301-70EB-99F03E3071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FD26539-5914-8A46-89D7-0C3D99239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32E46-32BB-4FF3-B31A-D1011A0AA362}" type="datetimeFigureOut">
              <a:rPr lang="pt-BR" smtClean="0"/>
              <a:t>22/10/2025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6CE4931-0D6B-DFD7-CFC4-357E708D3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52B3D4E-8AE3-664A-9F9C-F2BEF5873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A4364-909E-4D87-A31E-23F66120BD0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883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93A6963-342D-7247-9C72-031B4FFAF5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6D9D6926-3D33-CE1B-BB5A-C0F4115683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33860C2-1D28-0705-0370-C90DF42F1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32E46-32BB-4FF3-B31A-D1011A0AA362}" type="datetimeFigureOut">
              <a:rPr lang="pt-BR" smtClean="0"/>
              <a:t>22/10/2025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6BE411B-E1FA-6698-6F54-11737C48B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F5D66AF-451A-4A45-4BA6-21EA79264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A4364-909E-4D87-A31E-23F66120BD0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4150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4522E9-116A-6629-7623-C927C3079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56EEABD-3757-8622-6AD9-E1576096EE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7E896C7-D792-EFB8-D5C4-AC950DF2C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32E46-32BB-4FF3-B31A-D1011A0AA362}" type="datetimeFigureOut">
              <a:rPr lang="pt-BR" smtClean="0"/>
              <a:t>22/10/2025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497CD33-A8B5-48C2-7837-099232ACA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02F44A9-7CC8-1799-B425-35619AF28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A4364-909E-4D87-A31E-23F66120BD0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6193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FEA69C-D10C-EA71-49FA-78B85883E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BA10D0F-36FF-A40E-9C9C-72DCB179A6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7EF515D-48B1-890B-15BA-6F42A0346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32E46-32BB-4FF3-B31A-D1011A0AA362}" type="datetimeFigureOut">
              <a:rPr lang="pt-BR" smtClean="0"/>
              <a:t>22/10/2025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FD74C78-3CFC-D506-C2C9-A7F360CCE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5DFE873-BD07-87EC-93DB-A9AAA9258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A4364-909E-4D87-A31E-23F66120BD0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6065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3535F6-F430-C24F-59CB-A96B7B8E7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A06BDB5-3841-F4DD-6281-A0382591D3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8295830-9466-666E-9FDE-EF1991EECF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20E6380-C291-E3CA-95A6-D8D128766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32E46-32BB-4FF3-B31A-D1011A0AA362}" type="datetimeFigureOut">
              <a:rPr lang="pt-BR" smtClean="0"/>
              <a:t>22/10/2025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A27A8D9-9C4A-337E-F093-9646B780B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C4A02E4-6623-B287-DBDD-1C7605C06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A4364-909E-4D87-A31E-23F66120BD0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4764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8E8674-1AAD-9CD1-7737-E6AB31DA0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A5549B8-562F-EFE7-4994-461E2CA55D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3798AEE-1882-716E-B994-023E8576B7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D2EA6A5B-5FB0-1674-AFEC-DB017F5133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5C78C5A4-B53F-CA08-010C-2DBCC940F4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A1B175DE-EA1D-558C-11E2-93459DD4C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32E46-32BB-4FF3-B31A-D1011A0AA362}" type="datetimeFigureOut">
              <a:rPr lang="pt-BR" smtClean="0"/>
              <a:t>22/10/2025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FE59D05-6266-13BB-AC3F-37F83B21A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8A4DDF32-5C7B-5492-C0F3-773DEA24E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A4364-909E-4D87-A31E-23F66120BD0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693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F7871A-F032-C91A-953D-FED7CFFEE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B5824F5D-B89D-172C-48E1-4AD1636A2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32E46-32BB-4FF3-B31A-D1011A0AA362}" type="datetimeFigureOut">
              <a:rPr lang="pt-BR" smtClean="0"/>
              <a:t>22/10/2025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8705A315-4ADB-8CCD-E139-467FDBC42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2B0D681-CD93-4C7E-40CE-93B96012E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A4364-909E-4D87-A31E-23F66120BD0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0734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011EB695-302B-ACB1-A375-A207320AB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32E46-32BB-4FF3-B31A-D1011A0AA362}" type="datetimeFigureOut">
              <a:rPr lang="pt-BR" smtClean="0"/>
              <a:t>22/10/2025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0E385FF5-3D33-F45C-66AA-B2F5B29E8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71DB963-B676-78B6-51DA-E73F09101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A4364-909E-4D87-A31E-23F66120BD0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8958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8AA254-3173-64FB-3FF9-02B40EEB5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156848D-B74D-0490-A1AD-BE8EA82E3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63A735A-D85C-154E-89C7-F1AEFAC58B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D75DE4C-2492-1765-913C-537270819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32E46-32BB-4FF3-B31A-D1011A0AA362}" type="datetimeFigureOut">
              <a:rPr lang="pt-BR" smtClean="0"/>
              <a:t>22/10/2025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1F86D72-B464-B799-E035-677811E87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3F45ABC-1C5B-C15E-4D33-7AA6CC6A2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A4364-909E-4D87-A31E-23F66120BD0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9513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F1DAED-F901-7AD3-0D09-BF05BB7C6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2E335FB2-B1FF-847A-432E-34522918F3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1B7CB83-9992-6D98-7830-09E54A039E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AD6A441-7B59-86CC-C220-B5278FEDE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32E46-32BB-4FF3-B31A-D1011A0AA362}" type="datetimeFigureOut">
              <a:rPr lang="pt-BR" smtClean="0"/>
              <a:t>22/10/2025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BA9BC5E-2CA7-CCE1-DFB8-D0E6595D5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886B4D7-A33F-0FEA-D90B-3030E354B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A4364-909E-4D87-A31E-23F66120BD0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8294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6940C035-89F1-6B64-E350-4FF35D9F0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4586B67-1CD5-8DEE-0027-2F354A1068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93BE91E-A1E2-3D46-F4BF-DB27A7EF1E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8332E46-32BB-4FF3-B31A-D1011A0AA362}" type="datetimeFigureOut">
              <a:rPr lang="pt-BR" smtClean="0"/>
              <a:t>22/10/2025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BAA7DBC-7C15-82D9-27DF-AF61C14389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E05D436-4C60-8FF8-8601-AD4787C032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B6A4364-909E-4D87-A31E-23F66120BD0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3659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3.jpeg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1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1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1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10.jpeg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1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1.xml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2.png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12.png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13.png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2.png" 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14.png" 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1.xml" 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15.png" 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1.xml" 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Relationship Id="rId5" Type="http://schemas.openxmlformats.org/officeDocument/2006/relationships/image" Target="../media/image17.png" /><Relationship Id="rId4" Type="http://schemas.openxmlformats.org/officeDocument/2006/relationships/image" Target="../media/image16.jpeg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1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6.pn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1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7.jpeg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8.jpeg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1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2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16">
            <a:extLst>
              <a:ext uri="{FF2B5EF4-FFF2-40B4-BE49-F238E27FC236}">
                <a16:creationId xmlns:a16="http://schemas.microsoft.com/office/drawing/2014/main" id="{B3134375-64CF-9425-193B-8AF6B0F0C47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467150" y="6572898"/>
            <a:ext cx="2954395" cy="285102"/>
          </a:xfrm>
          <a:prstGeom prst="rect">
            <a:avLst/>
          </a:prstGeom>
          <a:solidFill>
            <a:srgbClr val="B20D1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DF77E36A-CD42-D669-4E3A-8A94BE60114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513526" y="6572898"/>
            <a:ext cx="1687618" cy="285102"/>
          </a:xfrm>
          <a:prstGeom prst="rect">
            <a:avLst/>
          </a:prstGeom>
          <a:solidFill>
            <a:srgbClr val="B20D1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2" name="Imagem 31" descr="Desenho de uma placa&#10;&#10;O conteúdo gerado por IA pode estar incorreto.">
            <a:extLst>
              <a:ext uri="{FF2B5EF4-FFF2-40B4-BE49-F238E27FC236}">
                <a16:creationId xmlns:a16="http://schemas.microsoft.com/office/drawing/2014/main" id="{97723BB3-2DC7-1833-107A-B8FF026A899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7775" y="5962606"/>
            <a:ext cx="1360792" cy="441152"/>
          </a:xfrm>
          <a:prstGeom prst="rect">
            <a:avLst/>
          </a:prstGeom>
        </p:spPr>
      </p:pic>
      <p:sp>
        <p:nvSpPr>
          <p:cNvPr id="35" name="Retângulo 34">
            <a:extLst>
              <a:ext uri="{FF2B5EF4-FFF2-40B4-BE49-F238E27FC236}">
                <a16:creationId xmlns:a16="http://schemas.microsoft.com/office/drawing/2014/main" id="{DB68D67E-3E6C-FB82-27B8-A2A6473DEB5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5400000">
            <a:off x="-3289302" y="3289301"/>
            <a:ext cx="6858002" cy="279400"/>
          </a:xfrm>
          <a:prstGeom prst="rect">
            <a:avLst/>
          </a:prstGeom>
          <a:solidFill>
            <a:srgbClr val="B20D1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3A788ED3-5317-2DF9-3D2C-7106546C5685}"/>
              </a:ext>
            </a:extLst>
          </p:cNvPr>
          <p:cNvSpPr txBox="1">
            <a:spLocks/>
          </p:cNvSpPr>
          <p:nvPr/>
        </p:nvSpPr>
        <p:spPr>
          <a:xfrm>
            <a:off x="8308698" y="3824654"/>
            <a:ext cx="24789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rgbClr val="930B1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Leelawadee UI Semilight" panose="020B0402040204020203" pitchFamily="34" charset="-34"/>
              </a:rPr>
              <a:t>R</a:t>
            </a:r>
            <a:r>
              <a:rPr lang="pt-BR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Leelawadee UI Semilight" panose="020B0402040204020203" pitchFamily="34" charset="-34"/>
              </a:rPr>
              <a:t>eges </a:t>
            </a:r>
            <a:r>
              <a:rPr lang="pt-BR" sz="3200" b="1" dirty="0">
                <a:solidFill>
                  <a:srgbClr val="930B1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Leelawadee UI Semilight" panose="020B0402040204020203" pitchFamily="34" charset="-34"/>
              </a:rPr>
              <a:t>M</a:t>
            </a:r>
            <a:r>
              <a:rPr lang="pt-BR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Leelawadee UI Semilight" panose="020B0402040204020203" pitchFamily="34" charset="-34"/>
              </a:rPr>
              <a:t>oisés</a:t>
            </a:r>
          </a:p>
        </p:txBody>
      </p:sp>
      <p:pic>
        <p:nvPicPr>
          <p:cNvPr id="4" name="Imagem 3" descr="Logotipo, nome da empresa&#10;&#10;O conteúdo gerado por IA pode estar incorreto.">
            <a:extLst>
              <a:ext uri="{FF2B5EF4-FFF2-40B4-BE49-F238E27FC236}">
                <a16:creationId xmlns:a16="http://schemas.microsoft.com/office/drawing/2014/main" id="{1E5C41A8-1417-D960-1E42-03DC7C97B3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97" y="773878"/>
            <a:ext cx="2478945" cy="1774613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BAFF9FF8-5443-626B-63FD-39A7B682D5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583" y="0"/>
            <a:ext cx="48482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6FAEFA4B-62A3-3DE7-8EA0-5041F0718733}"/>
              </a:ext>
            </a:extLst>
          </p:cNvPr>
          <p:cNvSpPr/>
          <p:nvPr/>
        </p:nvSpPr>
        <p:spPr>
          <a:xfrm rot="5400000">
            <a:off x="2508827" y="3289301"/>
            <a:ext cx="6858002" cy="279400"/>
          </a:xfrm>
          <a:prstGeom prst="rect">
            <a:avLst/>
          </a:prstGeom>
          <a:solidFill>
            <a:srgbClr val="B20D1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026226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37EEBB-990A-9024-FCB0-EACD8A8E52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Código QR&#10;&#10;O conteúdo gerado por IA pode estar incorreto.">
            <a:extLst>
              <a:ext uri="{FF2B5EF4-FFF2-40B4-BE49-F238E27FC236}">
                <a16:creationId xmlns:a16="http://schemas.microsoft.com/office/drawing/2014/main" id="{8EA3E752-D08E-F9B8-9503-DD705D9A488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6426" y="6211174"/>
            <a:ext cx="1361884" cy="343282"/>
          </a:xfrm>
          <a:prstGeom prst="rect">
            <a:avLst/>
          </a:prstGeom>
        </p:spPr>
      </p:pic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4C2DD2E6-9806-A146-538D-7A247A9A261E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0" y="825500"/>
            <a:ext cx="11379200" cy="0"/>
          </a:xfrm>
          <a:prstGeom prst="line">
            <a:avLst/>
          </a:prstGeom>
          <a:ln>
            <a:solidFill>
              <a:srgbClr val="B20D1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riângulo Retângulo 9">
            <a:extLst>
              <a:ext uri="{FF2B5EF4-FFF2-40B4-BE49-F238E27FC236}">
                <a16:creationId xmlns:a16="http://schemas.microsoft.com/office/drawing/2014/main" id="{64820036-EA13-EC14-B1E8-862D2C020D6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6200000">
            <a:off x="10528310" y="5194310"/>
            <a:ext cx="1663690" cy="1663690"/>
          </a:xfrm>
          <a:prstGeom prst="rtTriangle">
            <a:avLst/>
          </a:prstGeom>
          <a:solidFill>
            <a:srgbClr val="B20D1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rgbClr val="B20D15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5517CEA-15BF-F0CD-7734-8E4C7BB3DAA2}"/>
              </a:ext>
            </a:extLst>
          </p:cNvPr>
          <p:cNvSpPr txBox="1"/>
          <p:nvPr/>
        </p:nvSpPr>
        <p:spPr>
          <a:xfrm>
            <a:off x="1091278" y="117171"/>
            <a:ext cx="786866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930B11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Quais as Observâncias Obrigatórias?</a:t>
            </a:r>
          </a:p>
        </p:txBody>
      </p:sp>
      <p:pic>
        <p:nvPicPr>
          <p:cNvPr id="7" name="Imagem 6" descr="Logotipo, nome da empresa&#10;&#10;O conteúdo gerado por IA pode estar incorreto.">
            <a:extLst>
              <a:ext uri="{FF2B5EF4-FFF2-40B4-BE49-F238E27FC236}">
                <a16:creationId xmlns:a16="http://schemas.microsoft.com/office/drawing/2014/main" id="{247C6263-3684-ADEE-152D-6740FCA94D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1856" y="5936976"/>
            <a:ext cx="1105244" cy="791216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9541FC9E-9E56-BD3D-5B7B-B221A95B81B4}"/>
              </a:ext>
            </a:extLst>
          </p:cNvPr>
          <p:cNvSpPr txBox="1"/>
          <p:nvPr/>
        </p:nvSpPr>
        <p:spPr>
          <a:xfrm>
            <a:off x="1191492" y="887499"/>
            <a:ext cx="10381671" cy="60016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685800" marR="0" lvl="0" indent="-6858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4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ptos" panose="02110004020202020204"/>
              </a:rPr>
              <a:t>Lei Específica do Ente Local;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pt-BR" sz="4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ptos" panose="02110004020202020204"/>
            </a:endParaRPr>
          </a:p>
          <a:p>
            <a:pPr marL="685800" marR="0" lvl="0" indent="-6858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48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90000"/>
                    <a:lumOff val="10000"/>
                  </a:schemeClr>
                </a:solidFill>
                <a:effectLst/>
                <a:uLnTx/>
                <a:uFillTx/>
                <a:latin typeface="Aptos" panose="02110004020202020204"/>
              </a:rPr>
              <a:t>Vinculação</a:t>
            </a:r>
            <a:r>
              <a:rPr kumimoji="0" lang="pt-BR" sz="4800" b="1" i="0" u="none" strike="noStrike" kern="1200" cap="none" spc="0" normalizeH="0" noProof="0" dirty="0">
                <a:ln>
                  <a:noFill/>
                </a:ln>
                <a:solidFill>
                  <a:schemeClr val="tx2">
                    <a:lumMod val="90000"/>
                    <a:lumOff val="10000"/>
                  </a:schemeClr>
                </a:solidFill>
                <a:effectLst/>
                <a:uLnTx/>
                <a:uFillTx/>
                <a:latin typeface="Aptos" panose="02110004020202020204"/>
              </a:rPr>
              <a:t> ao Fundo de Participação </a:t>
            </a:r>
            <a:r>
              <a:rPr lang="pt-BR" sz="48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ptos" panose="02110004020202020204"/>
              </a:rPr>
              <a:t>dos Municípios – </a:t>
            </a:r>
            <a:r>
              <a:rPr kumimoji="0" lang="pt-BR" sz="4800" b="1" i="0" u="none" strike="noStrike" kern="1200" cap="none" spc="0" normalizeH="0" noProof="0" dirty="0">
                <a:ln>
                  <a:noFill/>
                </a:ln>
                <a:solidFill>
                  <a:schemeClr val="tx2">
                    <a:lumMod val="90000"/>
                    <a:lumOff val="10000"/>
                  </a:schemeClr>
                </a:solidFill>
                <a:effectLst/>
                <a:uLnTx/>
                <a:uFillTx/>
                <a:latin typeface="Aptos" panose="02110004020202020204"/>
              </a:rPr>
              <a:t>FPM;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pt-BR" sz="4800" b="1" baseline="0" dirty="0">
              <a:solidFill>
                <a:schemeClr val="tx2">
                  <a:lumMod val="90000"/>
                  <a:lumOff val="10000"/>
                </a:schemeClr>
              </a:solidFill>
              <a:latin typeface="Aptos" panose="02110004020202020204"/>
            </a:endParaRPr>
          </a:p>
          <a:p>
            <a:pPr marL="685800" marR="0" lvl="0" indent="-6858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4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tos" panose="02110004020202020204"/>
              </a:rPr>
              <a:t>Ordenador Despesas Assina Junto a vinculação do FPM.</a:t>
            </a:r>
            <a:endParaRPr kumimoji="0" lang="pt-BR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ptos" panose="02110004020202020204"/>
            </a:endParaRP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pt-BR" sz="4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2207956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8C04C9-D388-2F13-997E-7B06E12AE8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Código QR&#10;&#10;O conteúdo gerado por IA pode estar incorreto.">
            <a:extLst>
              <a:ext uri="{FF2B5EF4-FFF2-40B4-BE49-F238E27FC236}">
                <a16:creationId xmlns:a16="http://schemas.microsoft.com/office/drawing/2014/main" id="{68D1EDEA-D407-1DA6-474E-1AFB89E4C9A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6426" y="6211174"/>
            <a:ext cx="1361884" cy="343282"/>
          </a:xfrm>
          <a:prstGeom prst="rect">
            <a:avLst/>
          </a:prstGeom>
        </p:spPr>
      </p:pic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E2238822-3822-BFB1-1C37-4D637730AEFB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0" y="825500"/>
            <a:ext cx="11379200" cy="0"/>
          </a:xfrm>
          <a:prstGeom prst="line">
            <a:avLst/>
          </a:prstGeom>
          <a:ln>
            <a:solidFill>
              <a:srgbClr val="B20D1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riângulo Retângulo 9">
            <a:extLst>
              <a:ext uri="{FF2B5EF4-FFF2-40B4-BE49-F238E27FC236}">
                <a16:creationId xmlns:a16="http://schemas.microsoft.com/office/drawing/2014/main" id="{81863895-D0AF-D247-0020-6F516A022D5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6200000">
            <a:off x="10528310" y="5194310"/>
            <a:ext cx="1663690" cy="1663690"/>
          </a:xfrm>
          <a:prstGeom prst="rtTriangle">
            <a:avLst/>
          </a:prstGeom>
          <a:solidFill>
            <a:srgbClr val="B20D1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rgbClr val="B20D15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70CC3BA-8BAD-3CD1-9774-A9275D934EE7}"/>
              </a:ext>
            </a:extLst>
          </p:cNvPr>
          <p:cNvSpPr txBox="1"/>
          <p:nvPr/>
        </p:nvSpPr>
        <p:spPr>
          <a:xfrm>
            <a:off x="1091278" y="117171"/>
            <a:ext cx="786866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930B11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Quais as Observâncias Obrigatórias?</a:t>
            </a:r>
          </a:p>
        </p:txBody>
      </p:sp>
      <p:pic>
        <p:nvPicPr>
          <p:cNvPr id="7" name="Imagem 6" descr="Logotipo, nome da empresa&#10;&#10;O conteúdo gerado por IA pode estar incorreto.">
            <a:extLst>
              <a:ext uri="{FF2B5EF4-FFF2-40B4-BE49-F238E27FC236}">
                <a16:creationId xmlns:a16="http://schemas.microsoft.com/office/drawing/2014/main" id="{9346D123-C736-9D91-E4A1-EA90301E7F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1856" y="5936976"/>
            <a:ext cx="1105244" cy="791216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A15C55E1-D1F3-4E89-8F3B-50C6BD9755CD}"/>
              </a:ext>
            </a:extLst>
          </p:cNvPr>
          <p:cNvSpPr txBox="1"/>
          <p:nvPr/>
        </p:nvSpPr>
        <p:spPr>
          <a:xfrm>
            <a:off x="905164" y="1304489"/>
            <a:ext cx="10381671" cy="402950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685800" marR="0" lvl="0" indent="-68580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440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Consolidação dos Débitos aplicando índice oficial de atualização</a:t>
            </a:r>
            <a:r>
              <a:rPr kumimoji="0" lang="pt-BR" sz="4400" i="0" u="none" strike="noStrike" kern="1200" cap="none" spc="0" normalizeH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kumimoji="0" lang="pt-BR" sz="4400" i="0" u="none" strike="noStrike" kern="1200" cap="none" spc="0" normalizeH="0" noProof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Tx</a:t>
            </a:r>
            <a:r>
              <a:rPr kumimoji="0" lang="pt-BR" sz="4400" i="0" u="none" strike="noStrike" kern="1200" cap="none" spc="0" normalizeH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de juros previsto em Lei do Ente, limite mínimo a meta atuarial</a:t>
            </a:r>
            <a:r>
              <a:rPr kumimoji="0" lang="pt-BR" sz="440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19047985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F0C942-5CA0-D06A-EBF5-7551DDE68A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Código QR&#10;&#10;O conteúdo gerado por IA pode estar incorreto.">
            <a:extLst>
              <a:ext uri="{FF2B5EF4-FFF2-40B4-BE49-F238E27FC236}">
                <a16:creationId xmlns:a16="http://schemas.microsoft.com/office/drawing/2014/main" id="{1DB955A9-EC78-2ECB-05A3-8045155C2ED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6426" y="6211174"/>
            <a:ext cx="1361884" cy="343282"/>
          </a:xfrm>
          <a:prstGeom prst="rect">
            <a:avLst/>
          </a:prstGeom>
        </p:spPr>
      </p:pic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0FC7B7A1-2CB0-13C3-068C-137F370DD6FD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0" y="825500"/>
            <a:ext cx="11379200" cy="0"/>
          </a:xfrm>
          <a:prstGeom prst="line">
            <a:avLst/>
          </a:prstGeom>
          <a:ln>
            <a:solidFill>
              <a:srgbClr val="B20D1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riângulo Retângulo 9">
            <a:extLst>
              <a:ext uri="{FF2B5EF4-FFF2-40B4-BE49-F238E27FC236}">
                <a16:creationId xmlns:a16="http://schemas.microsoft.com/office/drawing/2014/main" id="{455C6C51-C2A3-0F6B-CD22-4421AB0EFA2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6200000">
            <a:off x="10528310" y="5194310"/>
            <a:ext cx="1663690" cy="1663690"/>
          </a:xfrm>
          <a:prstGeom prst="rtTriangle">
            <a:avLst/>
          </a:prstGeom>
          <a:solidFill>
            <a:srgbClr val="B20D1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rgbClr val="B20D15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DD66DB3-25B6-4BCD-3B58-1709C4FE65EC}"/>
              </a:ext>
            </a:extLst>
          </p:cNvPr>
          <p:cNvSpPr txBox="1"/>
          <p:nvPr/>
        </p:nvSpPr>
        <p:spPr>
          <a:xfrm>
            <a:off x="1091278" y="117171"/>
            <a:ext cx="786866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930B11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Quais as Observâncias Obrigatórias?</a:t>
            </a:r>
          </a:p>
        </p:txBody>
      </p:sp>
      <p:pic>
        <p:nvPicPr>
          <p:cNvPr id="7" name="Imagem 6" descr="Logotipo, nome da empresa&#10;&#10;O conteúdo gerado por IA pode estar incorreto.">
            <a:extLst>
              <a:ext uri="{FF2B5EF4-FFF2-40B4-BE49-F238E27FC236}">
                <a16:creationId xmlns:a16="http://schemas.microsoft.com/office/drawing/2014/main" id="{7E5C1A09-928B-E888-7DF5-5399FFA066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1856" y="5936976"/>
            <a:ext cx="1105244" cy="791216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EF1224FD-5F7A-4D81-FD78-63CF927A7D89}"/>
              </a:ext>
            </a:extLst>
          </p:cNvPr>
          <p:cNvSpPr txBox="1"/>
          <p:nvPr/>
        </p:nvSpPr>
        <p:spPr>
          <a:xfrm>
            <a:off x="1505527" y="1338138"/>
            <a:ext cx="8562109" cy="36317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685800" indent="-685800">
              <a:buFont typeface="Wingdings" panose="05000000000000000000" pitchFamily="2" charset="2"/>
              <a:buChar char="ü"/>
              <a:defRPr/>
            </a:pPr>
            <a:r>
              <a:rPr lang="pt-BR" sz="4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Previsão das medidas, sanções e multas para inadimplentes (atrasos)</a:t>
            </a:r>
          </a:p>
          <a:p>
            <a:pPr>
              <a:defRPr/>
            </a:pPr>
            <a:endParaRPr kumimoji="0" lang="pt-BR" sz="460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indent="-685800">
              <a:buFont typeface="Wingdings" panose="05000000000000000000" pitchFamily="2" charset="2"/>
              <a:buChar char="ü"/>
              <a:defRPr/>
            </a:pPr>
            <a:r>
              <a:rPr lang="pt-BR" sz="4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Reparcelamento 1 única vez</a:t>
            </a:r>
            <a:endParaRPr kumimoji="0" lang="pt-BR" sz="460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36355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78449D-B55C-C1CC-CED2-8447EF37A8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Código QR&#10;&#10;O conteúdo gerado por IA pode estar incorreto.">
            <a:extLst>
              <a:ext uri="{FF2B5EF4-FFF2-40B4-BE49-F238E27FC236}">
                <a16:creationId xmlns:a16="http://schemas.microsoft.com/office/drawing/2014/main" id="{59E169CC-0CD1-CB2C-2CE2-1923E6140AE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6426" y="6211174"/>
            <a:ext cx="1361884" cy="343282"/>
          </a:xfrm>
          <a:prstGeom prst="rect">
            <a:avLst/>
          </a:prstGeom>
        </p:spPr>
      </p:pic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C5AA3CE5-EC67-DAEF-CFB0-3CF75C4051BD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0" y="825500"/>
            <a:ext cx="11379200" cy="0"/>
          </a:xfrm>
          <a:prstGeom prst="line">
            <a:avLst/>
          </a:prstGeom>
          <a:ln>
            <a:solidFill>
              <a:srgbClr val="B20D1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riângulo Retângulo 9">
            <a:extLst>
              <a:ext uri="{FF2B5EF4-FFF2-40B4-BE49-F238E27FC236}">
                <a16:creationId xmlns:a16="http://schemas.microsoft.com/office/drawing/2014/main" id="{A92E1DF0-8AEC-415A-F5D4-1C922DCAAD5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6200000">
            <a:off x="10528310" y="5194310"/>
            <a:ext cx="1663690" cy="1663690"/>
          </a:xfrm>
          <a:prstGeom prst="rtTriangle">
            <a:avLst/>
          </a:prstGeom>
          <a:solidFill>
            <a:srgbClr val="B20D1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rgbClr val="B20D15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81CBB3A3-DCDB-644A-9EFB-B60B10E0C987}"/>
              </a:ext>
            </a:extLst>
          </p:cNvPr>
          <p:cNvSpPr txBox="1"/>
          <p:nvPr/>
        </p:nvSpPr>
        <p:spPr>
          <a:xfrm>
            <a:off x="4981356" y="89585"/>
            <a:ext cx="387003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930B11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Quais os Prazos?</a:t>
            </a:r>
          </a:p>
        </p:txBody>
      </p:sp>
      <p:pic>
        <p:nvPicPr>
          <p:cNvPr id="7" name="Imagem 6" descr="Logotipo, nome da empresa&#10;&#10;O conteúdo gerado por IA pode estar incorreto.">
            <a:extLst>
              <a:ext uri="{FF2B5EF4-FFF2-40B4-BE49-F238E27FC236}">
                <a16:creationId xmlns:a16="http://schemas.microsoft.com/office/drawing/2014/main" id="{F86FC925-067C-7208-AF00-AC70CC1608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1856" y="5936976"/>
            <a:ext cx="1105244" cy="791216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A38222FF-91CA-3462-44DE-460E74339F98}"/>
              </a:ext>
            </a:extLst>
          </p:cNvPr>
          <p:cNvSpPr txBox="1"/>
          <p:nvPr/>
        </p:nvSpPr>
        <p:spPr>
          <a:xfrm>
            <a:off x="4506678" y="870044"/>
            <a:ext cx="5689599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0">
              <a:defRPr/>
            </a:pPr>
            <a:r>
              <a:rPr kumimoji="0" lang="pt-BR" sz="4000" b="1" i="0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ptos" panose="02110004020202020204"/>
              </a:rPr>
              <a:t>Até 31 de agosto</a:t>
            </a:r>
            <a:r>
              <a:rPr kumimoji="0" lang="pt-BR" sz="4000" b="1" i="0" strike="noStrike" kern="1200" cap="none" spc="0" normalizeH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ptos" panose="02110004020202020204"/>
              </a:rPr>
              <a:t> de 2025 </a:t>
            </a:r>
            <a:r>
              <a:rPr lang="pt-BR" sz="4000" b="1" dirty="0">
                <a:solidFill>
                  <a:schemeClr val="accent6">
                    <a:lumMod val="50000"/>
                  </a:schemeClr>
                </a:solidFill>
              </a:rPr>
              <a:t>Para os Débitos </a:t>
            </a:r>
            <a:endParaRPr kumimoji="0" lang="pt-BR" sz="4000" b="1" i="0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Aptos" panose="02110004020202020204"/>
            </a:endParaRPr>
          </a:p>
        </p:txBody>
      </p:sp>
      <p:pic>
        <p:nvPicPr>
          <p:cNvPr id="11266" name="Picture 2" descr="Fator tempo nos investimentos: o poder do longo prazo e da disciplina  financeira - André Bona">
            <a:extLst>
              <a:ext uri="{FF2B5EF4-FFF2-40B4-BE49-F238E27FC236}">
                <a16:creationId xmlns:a16="http://schemas.microsoft.com/office/drawing/2014/main" id="{8A5F5CA9-6771-7657-6BDA-58ACFEFBDF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31" r="42480"/>
          <a:stretch>
            <a:fillRect/>
          </a:stretch>
        </p:blipFill>
        <p:spPr bwMode="auto">
          <a:xfrm>
            <a:off x="0" y="0"/>
            <a:ext cx="417464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01E80357-5F09-8504-8253-FBB45519B5CC}"/>
              </a:ext>
            </a:extLst>
          </p:cNvPr>
          <p:cNvCxnSpPr/>
          <p:nvPr/>
        </p:nvCxnSpPr>
        <p:spPr>
          <a:xfrm>
            <a:off x="4645891" y="2161307"/>
            <a:ext cx="4036291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01277EEE-8669-6408-4E4E-6E94E6658338}"/>
              </a:ext>
            </a:extLst>
          </p:cNvPr>
          <p:cNvCxnSpPr/>
          <p:nvPr/>
        </p:nvCxnSpPr>
        <p:spPr>
          <a:xfrm>
            <a:off x="4641271" y="4281062"/>
            <a:ext cx="4036291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170AB567-EDB9-99B7-B05E-92F1F77AACD7}"/>
              </a:ext>
            </a:extLst>
          </p:cNvPr>
          <p:cNvSpPr txBox="1"/>
          <p:nvPr/>
        </p:nvSpPr>
        <p:spPr>
          <a:xfrm>
            <a:off x="4641271" y="4489893"/>
            <a:ext cx="5689599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0" algn="just">
              <a:defRPr/>
            </a:pPr>
            <a:r>
              <a:rPr lang="pt-BR" sz="40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Até 300 meses</a:t>
            </a:r>
          </a:p>
          <a:p>
            <a:pPr lvl="0" algn="just">
              <a:defRPr/>
            </a:pPr>
            <a:r>
              <a:rPr lang="pt-BR" sz="40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Para Quitar</a:t>
            </a:r>
            <a:endParaRPr lang="pt-BR" sz="4000" b="1" dirty="0">
              <a:solidFill>
                <a:schemeClr val="tx2">
                  <a:lumMod val="90000"/>
                  <a:lumOff val="10000"/>
                </a:schemeClr>
              </a:solidFill>
              <a:latin typeface="Aptos" panose="02110004020202020204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1805E441-A570-896B-EBAD-B08FF38A2194}"/>
              </a:ext>
            </a:extLst>
          </p:cNvPr>
          <p:cNvSpPr txBox="1"/>
          <p:nvPr/>
        </p:nvSpPr>
        <p:spPr>
          <a:xfrm>
            <a:off x="4541960" y="2342070"/>
            <a:ext cx="5689599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0" algn="just">
              <a:defRPr/>
            </a:pPr>
            <a:r>
              <a:rPr lang="pt-BR" sz="4000" b="1" dirty="0">
                <a:solidFill>
                  <a:schemeClr val="accent5">
                    <a:lumMod val="75000"/>
                  </a:schemeClr>
                </a:solidFill>
                <a:latin typeface="Aptos" panose="02110004020202020204"/>
              </a:rPr>
              <a:t>Até 31 de agosto </a:t>
            </a:r>
            <a:r>
              <a:rPr lang="pt-BR" sz="4000" b="1" dirty="0">
                <a:solidFill>
                  <a:schemeClr val="accent5">
                    <a:lumMod val="75000"/>
                  </a:schemeClr>
                </a:solidFill>
              </a:rPr>
              <a:t>de 2026 Para Formalização do Parcelamento </a:t>
            </a:r>
            <a:endParaRPr lang="pt-BR" sz="4000" b="1" dirty="0">
              <a:solidFill>
                <a:schemeClr val="accent5">
                  <a:lumMod val="75000"/>
                </a:schemeClr>
              </a:solidFill>
              <a:latin typeface="Aptos" panose="02110004020202020204"/>
            </a:endParaRPr>
          </a:p>
        </p:txBody>
      </p:sp>
      <p:cxnSp>
        <p:nvCxnSpPr>
          <p:cNvPr id="19" name="Conector reto 18">
            <a:extLst>
              <a:ext uri="{FF2B5EF4-FFF2-40B4-BE49-F238E27FC236}">
                <a16:creationId xmlns:a16="http://schemas.microsoft.com/office/drawing/2014/main" id="{DF0AB0DF-679F-1B01-878A-D7BC0BCA7E9E}"/>
              </a:ext>
            </a:extLst>
          </p:cNvPr>
          <p:cNvCxnSpPr/>
          <p:nvPr/>
        </p:nvCxnSpPr>
        <p:spPr>
          <a:xfrm>
            <a:off x="4641271" y="5829302"/>
            <a:ext cx="403629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20751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  <p:bldP spid="13" grpId="0" build="allAtOnce"/>
      <p:bldP spid="17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3A9A23-7456-BA7B-C30C-4CB7CC4326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Código QR&#10;&#10;O conteúdo gerado por IA pode estar incorreto.">
            <a:extLst>
              <a:ext uri="{FF2B5EF4-FFF2-40B4-BE49-F238E27FC236}">
                <a16:creationId xmlns:a16="http://schemas.microsoft.com/office/drawing/2014/main" id="{CCD1D9B1-6DD1-7F12-4608-861D65D23E9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6426" y="6211174"/>
            <a:ext cx="1361884" cy="343282"/>
          </a:xfrm>
          <a:prstGeom prst="rect">
            <a:avLst/>
          </a:prstGeom>
        </p:spPr>
      </p:pic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39C5EFDB-C060-D72D-A021-48BBB7106791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0" y="825500"/>
            <a:ext cx="11379200" cy="0"/>
          </a:xfrm>
          <a:prstGeom prst="line">
            <a:avLst/>
          </a:prstGeom>
          <a:ln>
            <a:solidFill>
              <a:srgbClr val="B20D1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riângulo Retângulo 9">
            <a:extLst>
              <a:ext uri="{FF2B5EF4-FFF2-40B4-BE49-F238E27FC236}">
                <a16:creationId xmlns:a16="http://schemas.microsoft.com/office/drawing/2014/main" id="{5F6676FD-5647-CB6F-AF2F-CC113D35DB7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6200000">
            <a:off x="10528310" y="5194310"/>
            <a:ext cx="1663690" cy="1663690"/>
          </a:xfrm>
          <a:prstGeom prst="rtTriangle">
            <a:avLst/>
          </a:prstGeom>
          <a:solidFill>
            <a:srgbClr val="B20D1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rgbClr val="B20D15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832000CA-3CEA-949B-A78F-8949B59A72FA}"/>
              </a:ext>
            </a:extLst>
          </p:cNvPr>
          <p:cNvSpPr txBox="1"/>
          <p:nvPr/>
        </p:nvSpPr>
        <p:spPr>
          <a:xfrm>
            <a:off x="1091278" y="117171"/>
            <a:ext cx="9003698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930B11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Comprovação até 10 de dezembro de 2026</a:t>
            </a:r>
          </a:p>
        </p:txBody>
      </p:sp>
      <p:pic>
        <p:nvPicPr>
          <p:cNvPr id="7" name="Imagem 6" descr="Logotipo, nome da empresa&#10;&#10;O conteúdo gerado por IA pode estar incorreto.">
            <a:extLst>
              <a:ext uri="{FF2B5EF4-FFF2-40B4-BE49-F238E27FC236}">
                <a16:creationId xmlns:a16="http://schemas.microsoft.com/office/drawing/2014/main" id="{80B7795D-F56E-7408-E51A-07ADD4AE3E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1856" y="5936976"/>
            <a:ext cx="1105244" cy="791216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1F8536E3-173C-7B12-7EA4-494D4C96004B}"/>
              </a:ext>
            </a:extLst>
          </p:cNvPr>
          <p:cNvSpPr txBox="1"/>
          <p:nvPr/>
        </p:nvSpPr>
        <p:spPr>
          <a:xfrm>
            <a:off x="1271016" y="932413"/>
            <a:ext cx="10533888" cy="50656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571500" marR="0" lvl="0" indent="-57150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t-BR" sz="44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90000"/>
                    <a:lumOff val="10000"/>
                  </a:schemeClr>
                </a:solidFill>
                <a:effectLst/>
                <a:uLnTx/>
                <a:uFillTx/>
                <a:latin typeface="Aptos" panose="02110004020202020204"/>
              </a:rPr>
              <a:t>Regras assemelhadas a E. C. nº 103/2019</a:t>
            </a:r>
            <a:r>
              <a:rPr kumimoji="0" lang="pt-BR" sz="4400" b="1" i="0" u="none" strike="noStrike" kern="1200" cap="none" spc="0" normalizeH="0" noProof="0" dirty="0">
                <a:ln>
                  <a:noFill/>
                </a:ln>
                <a:solidFill>
                  <a:schemeClr val="tx2">
                    <a:lumMod val="90000"/>
                    <a:lumOff val="10000"/>
                  </a:schemeClr>
                </a:solidFill>
                <a:effectLst/>
                <a:uLnTx/>
                <a:uFillTx/>
                <a:latin typeface="Aptos" panose="02110004020202020204"/>
              </a:rPr>
              <a:t>;</a:t>
            </a:r>
          </a:p>
          <a:p>
            <a:pPr marL="571500" marR="0" lvl="0" indent="-57150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pt-BR" sz="4400" b="1" baseline="0" dirty="0">
                <a:solidFill>
                  <a:schemeClr val="accent3">
                    <a:lumMod val="50000"/>
                  </a:schemeClr>
                </a:solidFill>
                <a:latin typeface="Aptos" panose="02110004020202020204"/>
              </a:rPr>
              <a:t>Rol de Benefícios;</a:t>
            </a:r>
          </a:p>
          <a:p>
            <a:pPr marL="571500" marR="0" lvl="0" indent="-57150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t-BR" sz="4400" b="1" i="0" u="none" strike="noStrike" kern="1200" cap="none" spc="0" normalizeH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ptos" panose="02110004020202020204"/>
              </a:rPr>
              <a:t>Adequação da Alíquota;</a:t>
            </a:r>
          </a:p>
          <a:p>
            <a:pPr marL="571500" marR="0" lvl="0" indent="-57150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pt-BR" sz="4400" b="1" baseline="0" dirty="0">
                <a:solidFill>
                  <a:srgbClr val="7030A0"/>
                </a:solidFill>
                <a:latin typeface="Aptos" panose="02110004020202020204"/>
              </a:rPr>
              <a:t>Unidade Gestora Única;</a:t>
            </a:r>
          </a:p>
          <a:p>
            <a:pPr marL="571500" marR="0" lvl="0" indent="-57150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t-BR" sz="4400" b="1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ptos" panose="02110004020202020204"/>
              </a:rPr>
              <a:t>Regime de Previdencia Complementar;</a:t>
            </a:r>
            <a:endParaRPr kumimoji="0" lang="pt-BR" sz="4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6401456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CD14A3-3892-CDF5-F101-C911E66592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Código QR&#10;&#10;O conteúdo gerado por IA pode estar incorreto.">
            <a:extLst>
              <a:ext uri="{FF2B5EF4-FFF2-40B4-BE49-F238E27FC236}">
                <a16:creationId xmlns:a16="http://schemas.microsoft.com/office/drawing/2014/main" id="{F6D78528-61C8-50BC-3D6C-C7126F83D6F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6426" y="6211174"/>
            <a:ext cx="1361884" cy="343282"/>
          </a:xfrm>
          <a:prstGeom prst="rect">
            <a:avLst/>
          </a:prstGeom>
        </p:spPr>
      </p:pic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C79D9E4D-870A-CF40-CD73-D72CFD6AF4C4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0" y="825500"/>
            <a:ext cx="11379200" cy="0"/>
          </a:xfrm>
          <a:prstGeom prst="line">
            <a:avLst/>
          </a:prstGeom>
          <a:ln>
            <a:solidFill>
              <a:srgbClr val="B20D1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riângulo Retângulo 9">
            <a:extLst>
              <a:ext uri="{FF2B5EF4-FFF2-40B4-BE49-F238E27FC236}">
                <a16:creationId xmlns:a16="http://schemas.microsoft.com/office/drawing/2014/main" id="{F497B95F-B4B6-9DCF-5EE4-E71BD7F7898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6200000">
            <a:off x="10528310" y="5194310"/>
            <a:ext cx="1663690" cy="1663690"/>
          </a:xfrm>
          <a:prstGeom prst="rtTriangle">
            <a:avLst/>
          </a:prstGeom>
          <a:solidFill>
            <a:srgbClr val="B20D1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rgbClr val="B20D15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FE25118-CDD9-7B2B-3585-CD96BEBF66BF}"/>
              </a:ext>
            </a:extLst>
          </p:cNvPr>
          <p:cNvSpPr txBox="1"/>
          <p:nvPr/>
        </p:nvSpPr>
        <p:spPr>
          <a:xfrm>
            <a:off x="1091278" y="117171"/>
            <a:ext cx="9003698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930B11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Comprovação até 10 de dezembro de 2026</a:t>
            </a:r>
          </a:p>
        </p:txBody>
      </p:sp>
      <p:pic>
        <p:nvPicPr>
          <p:cNvPr id="7" name="Imagem 6" descr="Logotipo, nome da empresa&#10;&#10;O conteúdo gerado por IA pode estar incorreto.">
            <a:extLst>
              <a:ext uri="{FF2B5EF4-FFF2-40B4-BE49-F238E27FC236}">
                <a16:creationId xmlns:a16="http://schemas.microsoft.com/office/drawing/2014/main" id="{2AF14981-1E6C-C365-BAAF-09FD3069CC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1856" y="5936976"/>
            <a:ext cx="1105244" cy="791216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E8F88012-31F3-2614-15D7-7A481D4236F6}"/>
              </a:ext>
            </a:extLst>
          </p:cNvPr>
          <p:cNvSpPr txBox="1"/>
          <p:nvPr/>
        </p:nvSpPr>
        <p:spPr>
          <a:xfrm>
            <a:off x="1177508" y="1365321"/>
            <a:ext cx="9350802" cy="303435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44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90000"/>
                    <a:lumOff val="10000"/>
                  </a:schemeClr>
                </a:solidFill>
                <a:effectLst/>
                <a:uLnTx/>
                <a:uFillTx/>
                <a:latin typeface="Aptos" panose="02110004020202020204"/>
              </a:rPr>
              <a:t>Adesão ao Programa de </a:t>
            </a:r>
            <a:r>
              <a:rPr lang="pt-BR" sz="44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ptos" panose="02110004020202020204"/>
              </a:rPr>
              <a:t>R</a:t>
            </a:r>
            <a:r>
              <a:rPr kumimoji="0" lang="pt-BR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90000"/>
                    <a:lumOff val="10000"/>
                  </a:schemeClr>
                </a:solidFill>
                <a:effectLst/>
                <a:uLnTx/>
                <a:uFillTx/>
                <a:latin typeface="Aptos" panose="02110004020202020204"/>
              </a:rPr>
              <a:t>egularidade</a:t>
            </a:r>
            <a:r>
              <a:rPr kumimoji="0" lang="pt-BR" sz="44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90000"/>
                    <a:lumOff val="10000"/>
                  </a:schemeClr>
                </a:solidFill>
                <a:effectLst/>
                <a:uLnTx/>
                <a:uFillTx/>
                <a:latin typeface="Aptos" panose="02110004020202020204"/>
              </a:rPr>
              <a:t> Previdenciária</a:t>
            </a:r>
          </a:p>
          <a:p>
            <a:pPr marR="0" lvl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44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ptos" panose="02110004020202020204"/>
              </a:rPr>
              <a:t>PRÓ-REGULARIDADE</a:t>
            </a:r>
            <a:r>
              <a:rPr kumimoji="0" lang="pt-BR" sz="4400" b="1" i="0" u="none" strike="noStrike" kern="1200" cap="none" spc="0" normalizeH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ptos" panose="02110004020202020204"/>
              </a:rPr>
              <a:t> RPPS</a:t>
            </a:r>
          </a:p>
        </p:txBody>
      </p:sp>
    </p:spTree>
    <p:extLst>
      <p:ext uri="{BB962C8B-B14F-4D97-AF65-F5344CB8AC3E}">
        <p14:creationId xmlns:p14="http://schemas.microsoft.com/office/powerpoint/2010/main" val="25432038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A7EE12-6AD5-7FB0-57C6-2CCE4AE73E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50" name="Picture 14">
            <a:extLst>
              <a:ext uri="{FF2B5EF4-FFF2-40B4-BE49-F238E27FC236}">
                <a16:creationId xmlns:a16="http://schemas.microsoft.com/office/drawing/2014/main" id="{23EE8C76-D991-9038-6A17-C07820F90C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32"/>
          <a:stretch>
            <a:fillRect/>
          </a:stretch>
        </p:blipFill>
        <p:spPr bwMode="auto">
          <a:xfrm>
            <a:off x="1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 descr="Código QR&#10;&#10;O conteúdo gerado por IA pode estar incorreto.">
            <a:extLst>
              <a:ext uri="{FF2B5EF4-FFF2-40B4-BE49-F238E27FC236}">
                <a16:creationId xmlns:a16="http://schemas.microsoft.com/office/drawing/2014/main" id="{E93BB5B3-CFD0-7F41-8F5A-3F72B02A979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6426" y="6211174"/>
            <a:ext cx="1361884" cy="343282"/>
          </a:xfrm>
          <a:prstGeom prst="rect">
            <a:avLst/>
          </a:prstGeom>
        </p:spPr>
      </p:pic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B108D940-7187-826E-8397-EDCB5FF9DD7A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0" y="825500"/>
            <a:ext cx="11379200" cy="0"/>
          </a:xfrm>
          <a:prstGeom prst="line">
            <a:avLst/>
          </a:prstGeom>
          <a:ln>
            <a:solidFill>
              <a:srgbClr val="B20D1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riângulo Retângulo 9">
            <a:extLst>
              <a:ext uri="{FF2B5EF4-FFF2-40B4-BE49-F238E27FC236}">
                <a16:creationId xmlns:a16="http://schemas.microsoft.com/office/drawing/2014/main" id="{B18E9159-C2CD-44F6-FDA6-9E1F2AC586E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6200000">
            <a:off x="10528310" y="5194310"/>
            <a:ext cx="1663690" cy="1663690"/>
          </a:xfrm>
          <a:prstGeom prst="rtTriangle">
            <a:avLst/>
          </a:prstGeom>
          <a:solidFill>
            <a:srgbClr val="B20D1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rgbClr val="B20D15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7347341-FEF8-FC26-C9A0-86C0495A1D38}"/>
              </a:ext>
            </a:extLst>
          </p:cNvPr>
          <p:cNvSpPr txBox="1"/>
          <p:nvPr/>
        </p:nvSpPr>
        <p:spPr>
          <a:xfrm>
            <a:off x="2737198" y="129808"/>
            <a:ext cx="5711858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930B11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PRÓ-REGULARIDADE RPPS</a:t>
            </a:r>
          </a:p>
        </p:txBody>
      </p:sp>
      <p:pic>
        <p:nvPicPr>
          <p:cNvPr id="7" name="Imagem 6" descr="Logotipo, nome da empresa&#10;&#10;O conteúdo gerado por IA pode estar incorreto.">
            <a:extLst>
              <a:ext uri="{FF2B5EF4-FFF2-40B4-BE49-F238E27FC236}">
                <a16:creationId xmlns:a16="http://schemas.microsoft.com/office/drawing/2014/main" id="{A6D81E34-F2CB-0955-1841-1F1F961D69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1856" y="5936976"/>
            <a:ext cx="1105244" cy="791216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4CE526E1-9B25-AACA-FF6E-A1F021085518}"/>
              </a:ext>
            </a:extLst>
          </p:cNvPr>
          <p:cNvSpPr txBox="1"/>
          <p:nvPr/>
        </p:nvSpPr>
        <p:spPr>
          <a:xfrm>
            <a:off x="1177507" y="985496"/>
            <a:ext cx="9721401" cy="405001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pt-BR" sz="4400" dirty="0">
                <a:solidFill>
                  <a:schemeClr val="tx2"/>
                </a:solidFill>
              </a:rPr>
              <a:t>Dar prazos e condições diferenciadas para o cumprimento das exigências do CRP e para a busca do equilíbrio financeiro e atuarial dos regimes próprios</a:t>
            </a:r>
            <a:endParaRPr kumimoji="0" lang="pt-BR" sz="4400" b="1" i="0" u="none" strike="noStrike" kern="1200" cap="none" spc="0" normalizeH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3" name="AutoShape 4" descr="Previsão do tempo para sexta-feira (04) é de sol e céu claro, em Goiânia -  O Hoje">
            <a:extLst>
              <a:ext uri="{FF2B5EF4-FFF2-40B4-BE49-F238E27FC236}">
                <a16:creationId xmlns:a16="http://schemas.microsoft.com/office/drawing/2014/main" id="{DEE17680-B5B0-9EC2-C68C-B1EAE9FD7BC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8" descr="clarao sol">
            <a:extLst>
              <a:ext uri="{FF2B5EF4-FFF2-40B4-BE49-F238E27FC236}">
                <a16:creationId xmlns:a16="http://schemas.microsoft.com/office/drawing/2014/main" id="{674060E9-DE33-86F1-EF8A-BF46329EC2E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2753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3DD7BE-886D-D54C-A202-8C820413D6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B56565AA-56A4-E841-D8B5-BAAC6B95BD1C}"/>
              </a:ext>
            </a:extLst>
          </p:cNvPr>
          <p:cNvSpPr txBox="1"/>
          <p:nvPr/>
        </p:nvSpPr>
        <p:spPr>
          <a:xfrm>
            <a:off x="654050" y="0"/>
            <a:ext cx="1024255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930B11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Fases do Programa de Regularidade Previdenciária</a:t>
            </a:r>
          </a:p>
        </p:txBody>
      </p:sp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BE8D513E-B38B-EB2E-18F5-F318ADA4417D}"/>
              </a:ext>
            </a:extLst>
          </p:cNvPr>
          <p:cNvCxnSpPr>
            <a:cxnSpLocks/>
          </p:cNvCxnSpPr>
          <p:nvPr/>
        </p:nvCxnSpPr>
        <p:spPr>
          <a:xfrm>
            <a:off x="933450" y="616685"/>
            <a:ext cx="1010602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tângulo 2">
            <a:extLst>
              <a:ext uri="{FF2B5EF4-FFF2-40B4-BE49-F238E27FC236}">
                <a16:creationId xmlns:a16="http://schemas.microsoft.com/office/drawing/2014/main" id="{A9AC2CD2-81F1-44E0-DBB6-BD1348564939}"/>
              </a:ext>
            </a:extLst>
          </p:cNvPr>
          <p:cNvSpPr/>
          <p:nvPr/>
        </p:nvSpPr>
        <p:spPr>
          <a:xfrm>
            <a:off x="202427" y="1695450"/>
            <a:ext cx="1753224" cy="2116331"/>
          </a:xfrm>
          <a:prstGeom prst="rect">
            <a:avLst/>
          </a:prstGeom>
          <a:solidFill>
            <a:srgbClr val="8E6C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Após adesão e cadastro de parcelamentos de débitos pré-existentes</a:t>
            </a:r>
          </a:p>
        </p:txBody>
      </p:sp>
      <p:sp>
        <p:nvSpPr>
          <p:cNvPr id="6" name="Igual a 5">
            <a:extLst>
              <a:ext uri="{FF2B5EF4-FFF2-40B4-BE49-F238E27FC236}">
                <a16:creationId xmlns:a16="http://schemas.microsoft.com/office/drawing/2014/main" id="{ADDE37C3-6F95-EAF8-629F-838A5C9C43D5}"/>
              </a:ext>
            </a:extLst>
          </p:cNvPr>
          <p:cNvSpPr/>
          <p:nvPr/>
        </p:nvSpPr>
        <p:spPr>
          <a:xfrm>
            <a:off x="1810941" y="2368217"/>
            <a:ext cx="554552" cy="466222"/>
          </a:xfrm>
          <a:prstGeom prst="mathEqual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1607991C-4F47-48E2-D3C0-62185F78A32B}"/>
              </a:ext>
            </a:extLst>
          </p:cNvPr>
          <p:cNvSpPr/>
          <p:nvPr/>
        </p:nvSpPr>
        <p:spPr>
          <a:xfrm>
            <a:off x="7681292" y="1849238"/>
            <a:ext cx="2070257" cy="193226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Ente apresenta Plano de Ação para o equilíbrio atuarial, UG e outros critérios mais complexos* = </a:t>
            </a:r>
            <a:r>
              <a:rPr kumimoji="0" lang="pt-BR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CRP’s</a:t>
            </a: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emergenciais (6 + 6 meses)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54B870C4-50D8-AA8D-8376-FCFE02136D55}"/>
              </a:ext>
            </a:extLst>
          </p:cNvPr>
          <p:cNvSpPr/>
          <p:nvPr/>
        </p:nvSpPr>
        <p:spPr>
          <a:xfrm>
            <a:off x="5409898" y="1849240"/>
            <a:ext cx="2021456" cy="1932264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Ente justifica critérios que ainda não conseguiu resolver = CRP emergencial de 6 meses 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05ADC31D-2472-D018-3339-D2AC4994A9B0}"/>
              </a:ext>
            </a:extLst>
          </p:cNvPr>
          <p:cNvSpPr/>
          <p:nvPr/>
        </p:nvSpPr>
        <p:spPr>
          <a:xfrm>
            <a:off x="1274946" y="858723"/>
            <a:ext cx="3069087" cy="64633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GERAL/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INTRODUTÓRIA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909785C9-43BF-3620-BC16-283754F98D2F}"/>
              </a:ext>
            </a:extLst>
          </p:cNvPr>
          <p:cNvSpPr/>
          <p:nvPr/>
        </p:nvSpPr>
        <p:spPr>
          <a:xfrm>
            <a:off x="7659019" y="1314493"/>
            <a:ext cx="2070257" cy="48804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ESPECÍFICA/ FOCALIZADA</a:t>
            </a: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B214BDB1-EF26-A8BE-C683-230F79028D8E}"/>
              </a:ext>
            </a:extLst>
          </p:cNvPr>
          <p:cNvSpPr/>
          <p:nvPr/>
        </p:nvSpPr>
        <p:spPr>
          <a:xfrm>
            <a:off x="5409898" y="1342413"/>
            <a:ext cx="2021456" cy="460120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INTERMEDIÁRIA/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PREPARATÓRIA</a:t>
            </a: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5FDF4408-F7F8-E840-EB32-3FFE736CA568}"/>
              </a:ext>
            </a:extLst>
          </p:cNvPr>
          <p:cNvSpPr/>
          <p:nvPr/>
        </p:nvSpPr>
        <p:spPr>
          <a:xfrm>
            <a:off x="9866790" y="1849239"/>
            <a:ext cx="2288333" cy="193226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Relação colaborativa  c/ SRPC, ganha mais prazo e pode  apresentar eventualmente outros Planos de Ação</a:t>
            </a: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11C9F144-C40F-2900-3DF5-D0BDB06186D1}"/>
              </a:ext>
            </a:extLst>
          </p:cNvPr>
          <p:cNvSpPr/>
          <p:nvPr/>
        </p:nvSpPr>
        <p:spPr>
          <a:xfrm>
            <a:off x="9871362" y="1305824"/>
            <a:ext cx="2283761" cy="48804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MANUTENÇÃO COM RECIPROCIDADE</a:t>
            </a: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AE56B897-0655-BCE2-5BFD-9AF064D4B63C}"/>
              </a:ext>
            </a:extLst>
          </p:cNvPr>
          <p:cNvSpPr/>
          <p:nvPr/>
        </p:nvSpPr>
        <p:spPr>
          <a:xfrm>
            <a:off x="2176898" y="1695450"/>
            <a:ext cx="1537977" cy="211633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CRP emergencial de 6 meses</a:t>
            </a:r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5D73ADED-2AFC-EE66-88C6-8C03779875CE}"/>
              </a:ext>
            </a:extLst>
          </p:cNvPr>
          <p:cNvSpPr/>
          <p:nvPr/>
        </p:nvSpPr>
        <p:spPr>
          <a:xfrm>
            <a:off x="3803556" y="1695450"/>
            <a:ext cx="1537977" cy="211633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CRP emergencial de 6 meses</a:t>
            </a:r>
          </a:p>
        </p:txBody>
      </p:sp>
      <p:sp>
        <p:nvSpPr>
          <p:cNvPr id="9" name="Sinal de Adição 8">
            <a:extLst>
              <a:ext uri="{FF2B5EF4-FFF2-40B4-BE49-F238E27FC236}">
                <a16:creationId xmlns:a16="http://schemas.microsoft.com/office/drawing/2014/main" id="{B372B217-C06D-2523-B654-BEA8757E469E}"/>
              </a:ext>
            </a:extLst>
          </p:cNvPr>
          <p:cNvSpPr/>
          <p:nvPr/>
        </p:nvSpPr>
        <p:spPr>
          <a:xfrm>
            <a:off x="3305175" y="1849238"/>
            <a:ext cx="876300" cy="646331"/>
          </a:xfrm>
          <a:prstGeom prst="mathPlus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3" name="Sinal de Adição 22">
            <a:extLst>
              <a:ext uri="{FF2B5EF4-FFF2-40B4-BE49-F238E27FC236}">
                <a16:creationId xmlns:a16="http://schemas.microsoft.com/office/drawing/2014/main" id="{E7A2B78B-83A1-A275-15A1-DEEBBCF1456F}"/>
              </a:ext>
            </a:extLst>
          </p:cNvPr>
          <p:cNvSpPr/>
          <p:nvPr/>
        </p:nvSpPr>
        <p:spPr>
          <a:xfrm>
            <a:off x="4943440" y="1727903"/>
            <a:ext cx="876300" cy="646331"/>
          </a:xfrm>
          <a:prstGeom prst="mathPlus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4" name="Sinal de Adição 23">
            <a:extLst>
              <a:ext uri="{FF2B5EF4-FFF2-40B4-BE49-F238E27FC236}">
                <a16:creationId xmlns:a16="http://schemas.microsoft.com/office/drawing/2014/main" id="{A7A39EA6-44E8-FE4D-709F-799C999B9841}"/>
              </a:ext>
            </a:extLst>
          </p:cNvPr>
          <p:cNvSpPr/>
          <p:nvPr/>
        </p:nvSpPr>
        <p:spPr>
          <a:xfrm>
            <a:off x="7111726" y="1572473"/>
            <a:ext cx="876300" cy="646331"/>
          </a:xfrm>
          <a:prstGeom prst="mathPlus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5" name="Sinal de Adição 24">
            <a:extLst>
              <a:ext uri="{FF2B5EF4-FFF2-40B4-BE49-F238E27FC236}">
                <a16:creationId xmlns:a16="http://schemas.microsoft.com/office/drawing/2014/main" id="{5EAA64A2-22CB-B030-DB0F-BA1F6DC39213}"/>
              </a:ext>
            </a:extLst>
          </p:cNvPr>
          <p:cNvSpPr/>
          <p:nvPr/>
        </p:nvSpPr>
        <p:spPr>
          <a:xfrm>
            <a:off x="9406367" y="1549844"/>
            <a:ext cx="876300" cy="646331"/>
          </a:xfrm>
          <a:prstGeom prst="mathPlus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8315415"/>
      </p:ext>
    </p:extLst>
  </p:cSld>
  <p:clrMapOvr>
    <a:masterClrMapping/>
  </p:clrMapOvr>
  <p:transition spd="slow">
    <p:cove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A49AA1-00C2-C0E0-AAC8-6AB098A55F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Código QR&#10;&#10;O conteúdo gerado por IA pode estar incorreto.">
            <a:extLst>
              <a:ext uri="{FF2B5EF4-FFF2-40B4-BE49-F238E27FC236}">
                <a16:creationId xmlns:a16="http://schemas.microsoft.com/office/drawing/2014/main" id="{1322DDC1-7FB0-5457-0634-CF15CBF0209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6426" y="6211174"/>
            <a:ext cx="1361884" cy="343282"/>
          </a:xfrm>
          <a:prstGeom prst="rect">
            <a:avLst/>
          </a:prstGeom>
        </p:spPr>
      </p:pic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9665EDD3-4069-509A-367A-8BE09275EFDB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0" y="825500"/>
            <a:ext cx="11379200" cy="0"/>
          </a:xfrm>
          <a:prstGeom prst="line">
            <a:avLst/>
          </a:prstGeom>
          <a:ln>
            <a:solidFill>
              <a:srgbClr val="B20D1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riângulo Retângulo 9">
            <a:extLst>
              <a:ext uri="{FF2B5EF4-FFF2-40B4-BE49-F238E27FC236}">
                <a16:creationId xmlns:a16="http://schemas.microsoft.com/office/drawing/2014/main" id="{E51E690F-8E95-ED10-3EFD-FAD680CAD09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6200000">
            <a:off x="10528310" y="5194310"/>
            <a:ext cx="1663690" cy="1663690"/>
          </a:xfrm>
          <a:prstGeom prst="rtTriangle">
            <a:avLst/>
          </a:prstGeom>
          <a:solidFill>
            <a:srgbClr val="B20D1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rgbClr val="B20D15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DBF8F76-FEC0-5AED-7BAE-282AAC351A2C}"/>
              </a:ext>
            </a:extLst>
          </p:cNvPr>
          <p:cNvSpPr txBox="1"/>
          <p:nvPr/>
        </p:nvSpPr>
        <p:spPr>
          <a:xfrm>
            <a:off x="2730039" y="129218"/>
            <a:ext cx="591912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930B11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Possibilidade de Suspensão</a:t>
            </a:r>
          </a:p>
        </p:txBody>
      </p:sp>
      <p:pic>
        <p:nvPicPr>
          <p:cNvPr id="7" name="Imagem 6" descr="Logotipo, nome da empresa&#10;&#10;O conteúdo gerado por IA pode estar incorreto.">
            <a:extLst>
              <a:ext uri="{FF2B5EF4-FFF2-40B4-BE49-F238E27FC236}">
                <a16:creationId xmlns:a16="http://schemas.microsoft.com/office/drawing/2014/main" id="{1C57F605-28B2-54E3-7C85-359099883B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1856" y="5936976"/>
            <a:ext cx="1105244" cy="791216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86053523-6220-C9E3-072F-7D2E18763276}"/>
              </a:ext>
            </a:extLst>
          </p:cNvPr>
          <p:cNvSpPr txBox="1"/>
          <p:nvPr/>
        </p:nvSpPr>
        <p:spPr>
          <a:xfrm>
            <a:off x="2266950" y="886987"/>
            <a:ext cx="8124826" cy="499245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0" algn="just">
              <a:lnSpc>
                <a:spcPct val="150000"/>
              </a:lnSpc>
              <a:defRPr/>
            </a:pPr>
            <a:r>
              <a:rPr lang="pt-BR" sz="36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Não comprovar o atendimento das condições cumulativas do caput em até 15 (quinze) meses após a data de promulgação deste parágrafo e não poderá renegociar a respectiva dívida até ulterior cumprimento das condições</a:t>
            </a:r>
            <a:endParaRPr kumimoji="0" lang="pt-BR" sz="3600" b="1" i="0" u="none" strike="noStrike" kern="1200" cap="none" spc="0" normalizeH="0" noProof="0" dirty="0">
              <a:ln>
                <a:noFill/>
              </a:ln>
              <a:solidFill>
                <a:schemeClr val="tx2">
                  <a:lumMod val="90000"/>
                  <a:lumOff val="10000"/>
                </a:schemeClr>
              </a:solidFill>
              <a:effectLst/>
              <a:uLnTx/>
              <a:uFillTx/>
              <a:latin typeface="Aptos" panose="02110004020202020204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ABC67A1B-3738-2149-3BF3-A9E539D984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1587" y="883033"/>
            <a:ext cx="8998456" cy="5045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8849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5BB94E-2F31-18B8-0AFD-97ECEF7A95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Código QR&#10;&#10;O conteúdo gerado por IA pode estar incorreto.">
            <a:extLst>
              <a:ext uri="{FF2B5EF4-FFF2-40B4-BE49-F238E27FC236}">
                <a16:creationId xmlns:a16="http://schemas.microsoft.com/office/drawing/2014/main" id="{07C7BBF4-E61B-9F07-CB2A-2A21A816E8E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6426" y="6211174"/>
            <a:ext cx="1361884" cy="343282"/>
          </a:xfrm>
          <a:prstGeom prst="rect">
            <a:avLst/>
          </a:prstGeom>
        </p:spPr>
      </p:pic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248AF4C3-F388-C684-E51B-66CEA5995663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0" y="825500"/>
            <a:ext cx="11379200" cy="0"/>
          </a:xfrm>
          <a:prstGeom prst="line">
            <a:avLst/>
          </a:prstGeom>
          <a:ln>
            <a:solidFill>
              <a:srgbClr val="B20D1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riângulo Retângulo 9">
            <a:extLst>
              <a:ext uri="{FF2B5EF4-FFF2-40B4-BE49-F238E27FC236}">
                <a16:creationId xmlns:a16="http://schemas.microsoft.com/office/drawing/2014/main" id="{EA780038-28C1-D242-5682-3DBDBC360C5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6200000">
            <a:off x="10528310" y="5194310"/>
            <a:ext cx="1663690" cy="1663690"/>
          </a:xfrm>
          <a:prstGeom prst="rtTriangle">
            <a:avLst/>
          </a:prstGeom>
          <a:solidFill>
            <a:srgbClr val="B20D1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rgbClr val="B20D15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8D297FF-B1CF-91F6-1D4A-19E248B9D780}"/>
              </a:ext>
            </a:extLst>
          </p:cNvPr>
          <p:cNvSpPr txBox="1"/>
          <p:nvPr/>
        </p:nvSpPr>
        <p:spPr>
          <a:xfrm>
            <a:off x="5689600" y="93828"/>
            <a:ext cx="359294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930B11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Parcelamento</a:t>
            </a:r>
          </a:p>
        </p:txBody>
      </p:sp>
      <p:pic>
        <p:nvPicPr>
          <p:cNvPr id="7" name="Imagem 6" descr="Logotipo, nome da empresa&#10;&#10;O conteúdo gerado por IA pode estar incorreto.">
            <a:extLst>
              <a:ext uri="{FF2B5EF4-FFF2-40B4-BE49-F238E27FC236}">
                <a16:creationId xmlns:a16="http://schemas.microsoft.com/office/drawing/2014/main" id="{BAD8902B-C1E5-1A25-F811-9C57E36EB1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1856" y="5936976"/>
            <a:ext cx="1105244" cy="791216"/>
          </a:xfrm>
          <a:prstGeom prst="rect">
            <a:avLst/>
          </a:prstGeom>
        </p:spPr>
      </p:pic>
      <p:sp>
        <p:nvSpPr>
          <p:cNvPr id="2" name="Espaço Reservado para Texto 4">
            <a:extLst>
              <a:ext uri="{FF2B5EF4-FFF2-40B4-BE49-F238E27FC236}">
                <a16:creationId xmlns:a16="http://schemas.microsoft.com/office/drawing/2014/main" id="{F785D8F6-A373-3F6F-E930-3511B0B391BC}"/>
              </a:ext>
            </a:extLst>
          </p:cNvPr>
          <p:cNvSpPr txBox="1">
            <a:spLocks/>
          </p:cNvSpPr>
          <p:nvPr/>
        </p:nvSpPr>
        <p:spPr>
          <a:xfrm>
            <a:off x="5015348" y="2439835"/>
            <a:ext cx="5060912" cy="12048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4800" dirty="0">
                <a:solidFill>
                  <a:srgbClr val="002060"/>
                </a:solidFill>
                <a:latin typeface="Calibri" panose="020F0502020204030204"/>
              </a:rPr>
              <a:t>Se não conseguiu</a:t>
            </a:r>
            <a:endParaRPr kumimoji="0" lang="pt-BR" sz="48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9" name="Espaço Reservado para Texto 4">
            <a:extLst>
              <a:ext uri="{FF2B5EF4-FFF2-40B4-BE49-F238E27FC236}">
                <a16:creationId xmlns:a16="http://schemas.microsoft.com/office/drawing/2014/main" id="{3002ACAC-D172-D304-2178-1D320CE8458F}"/>
              </a:ext>
            </a:extLst>
          </p:cNvPr>
          <p:cNvSpPr txBox="1">
            <a:spLocks/>
          </p:cNvSpPr>
          <p:nvPr/>
        </p:nvSpPr>
        <p:spPr>
          <a:xfrm>
            <a:off x="5015348" y="1173196"/>
            <a:ext cx="5060912" cy="11041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4800" dirty="0">
                <a:solidFill>
                  <a:srgbClr val="740000"/>
                </a:solidFill>
                <a:latin typeface="Calibri" panose="020F0502020204030204"/>
              </a:rPr>
              <a:t>Melhor evitar</a:t>
            </a:r>
          </a:p>
        </p:txBody>
      </p:sp>
      <p:sp>
        <p:nvSpPr>
          <p:cNvPr id="11" name="Espaço Reservado para Texto 4">
            <a:extLst>
              <a:ext uri="{FF2B5EF4-FFF2-40B4-BE49-F238E27FC236}">
                <a16:creationId xmlns:a16="http://schemas.microsoft.com/office/drawing/2014/main" id="{FD09BB49-507C-E8AD-5246-8E13AA1CA83B}"/>
              </a:ext>
            </a:extLst>
          </p:cNvPr>
          <p:cNvSpPr txBox="1">
            <a:spLocks/>
          </p:cNvSpPr>
          <p:nvPr/>
        </p:nvSpPr>
        <p:spPr>
          <a:xfrm>
            <a:off x="5015348" y="3815757"/>
            <a:ext cx="5060912" cy="12910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4800" dirty="0">
                <a:solidFill>
                  <a:srgbClr val="7030A0"/>
                </a:solidFill>
                <a:latin typeface="Calibri" panose="020F0502020204030204"/>
              </a:rPr>
              <a:t>Melhor fazer</a:t>
            </a:r>
            <a:endParaRPr kumimoji="0" lang="pt-BR" sz="480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13314" name="Picture 2" descr="Parcelamento – CF Contábil Digital">
            <a:extLst>
              <a:ext uri="{FF2B5EF4-FFF2-40B4-BE49-F238E27FC236}">
                <a16:creationId xmlns:a16="http://schemas.microsoft.com/office/drawing/2014/main" id="{0051ED39-E2DC-653A-4181-405BBE68C4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2" y="8486"/>
            <a:ext cx="4812140" cy="6849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60234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16">
            <a:extLst>
              <a:ext uri="{FF2B5EF4-FFF2-40B4-BE49-F238E27FC236}">
                <a16:creationId xmlns:a16="http://schemas.microsoft.com/office/drawing/2014/main" id="{B3134375-64CF-9425-193B-8AF6B0F0C47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467151" y="6572898"/>
            <a:ext cx="2954395" cy="285102"/>
          </a:xfrm>
          <a:prstGeom prst="rect">
            <a:avLst/>
          </a:prstGeom>
          <a:solidFill>
            <a:srgbClr val="B20D1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DF77E36A-CD42-D669-4E3A-8A94BE60114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513526" y="6572898"/>
            <a:ext cx="1687618" cy="285102"/>
          </a:xfrm>
          <a:prstGeom prst="rect">
            <a:avLst/>
          </a:prstGeom>
          <a:solidFill>
            <a:srgbClr val="B20D1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2" name="Imagem 31" descr="Desenho de uma placa&#10;&#10;O conteúdo gerado por IA pode estar incorreto.">
            <a:extLst>
              <a:ext uri="{FF2B5EF4-FFF2-40B4-BE49-F238E27FC236}">
                <a16:creationId xmlns:a16="http://schemas.microsoft.com/office/drawing/2014/main" id="{97723BB3-2DC7-1833-107A-B8FF026A899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7775" y="5962606"/>
            <a:ext cx="1360792" cy="441152"/>
          </a:xfrm>
          <a:prstGeom prst="rect">
            <a:avLst/>
          </a:prstGeom>
        </p:spPr>
      </p:pic>
      <p:sp>
        <p:nvSpPr>
          <p:cNvPr id="35" name="Retângulo 34">
            <a:extLst>
              <a:ext uri="{FF2B5EF4-FFF2-40B4-BE49-F238E27FC236}">
                <a16:creationId xmlns:a16="http://schemas.microsoft.com/office/drawing/2014/main" id="{DB68D67E-3E6C-FB82-27B8-A2A6473DEB5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5400000">
            <a:off x="-3289302" y="3289301"/>
            <a:ext cx="6858002" cy="279400"/>
          </a:xfrm>
          <a:prstGeom prst="rect">
            <a:avLst/>
          </a:prstGeom>
          <a:solidFill>
            <a:srgbClr val="B20D1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Text 0">
            <a:extLst>
              <a:ext uri="{FF2B5EF4-FFF2-40B4-BE49-F238E27FC236}">
                <a16:creationId xmlns:a16="http://schemas.microsoft.com/office/drawing/2014/main" id="{B592FF39-1913-9120-D495-106F193F1E92}"/>
              </a:ext>
            </a:extLst>
          </p:cNvPr>
          <p:cNvSpPr/>
          <p:nvPr/>
        </p:nvSpPr>
        <p:spPr>
          <a:xfrm>
            <a:off x="4241215" y="1989056"/>
            <a:ext cx="7794521" cy="11689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4625"/>
              </a:lnSpc>
            </a:pPr>
            <a:r>
              <a:rPr lang="en-US" sz="3600" b="1" dirty="0" err="1">
                <a:solidFill>
                  <a:srgbClr val="930B11"/>
                </a:solidFill>
                <a:latin typeface="Arial" panose="020B0604020202020204" pitchFamily="34" charset="0"/>
                <a:ea typeface="Open Sans Bold" pitchFamily="34" charset="-122"/>
                <a:cs typeface="Arial" panose="020B0604020202020204" pitchFamily="34" charset="0"/>
              </a:rPr>
              <a:t>Emenda</a:t>
            </a:r>
            <a:r>
              <a:rPr lang="en-US" sz="3600" b="1" dirty="0">
                <a:solidFill>
                  <a:srgbClr val="930B11"/>
                </a:solidFill>
                <a:latin typeface="Arial" panose="020B0604020202020204" pitchFamily="34" charset="0"/>
                <a:ea typeface="Open Sans Bold" pitchFamily="34" charset="-122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930B11"/>
                </a:solidFill>
                <a:latin typeface="Arial" panose="020B0604020202020204" pitchFamily="34" charset="0"/>
                <a:ea typeface="Open Sans Bold" pitchFamily="34" charset="-122"/>
                <a:cs typeface="Arial" panose="020B0604020202020204" pitchFamily="34" charset="0"/>
              </a:rPr>
              <a:t>Constitucional</a:t>
            </a:r>
            <a:r>
              <a:rPr lang="en-US" sz="3600" b="1" dirty="0">
                <a:solidFill>
                  <a:srgbClr val="930B11"/>
                </a:solidFill>
                <a:latin typeface="Arial" panose="020B0604020202020204" pitchFamily="34" charset="0"/>
                <a:ea typeface="Open Sans Bold" pitchFamily="34" charset="-122"/>
                <a:cs typeface="Arial" panose="020B0604020202020204" pitchFamily="34" charset="0"/>
              </a:rPr>
              <a:t> nº 136/2025</a:t>
            </a:r>
          </a:p>
          <a:p>
            <a:pPr algn="ctr">
              <a:lnSpc>
                <a:spcPts val="4625"/>
              </a:lnSpc>
            </a:pPr>
            <a:r>
              <a:rPr lang="en-US" sz="3600" b="1" dirty="0">
                <a:solidFill>
                  <a:srgbClr val="930B11"/>
                </a:solidFill>
                <a:latin typeface="Arial" panose="020B0604020202020204" pitchFamily="34" charset="0"/>
                <a:ea typeface="Open Sans Bold" pitchFamily="34" charset="-122"/>
                <a:cs typeface="Arial" panose="020B0604020202020204" pitchFamily="34" charset="0"/>
              </a:rPr>
              <a:t> (PEC nº 66/2023)</a:t>
            </a:r>
            <a:endParaRPr lang="en-US" sz="3600" dirty="0">
              <a:solidFill>
                <a:srgbClr val="930B11"/>
              </a:solidFill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DD1D91F0-A229-43DA-3F42-23BF0A7C4C8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2866" r="12493"/>
          <a:stretch>
            <a:fillRect/>
          </a:stretch>
        </p:blipFill>
        <p:spPr>
          <a:xfrm>
            <a:off x="268539" y="0"/>
            <a:ext cx="3784987" cy="6858000"/>
          </a:xfrm>
          <a:prstGeom prst="rect">
            <a:avLst/>
          </a:prstGeom>
        </p:spPr>
      </p:pic>
      <p:pic>
        <p:nvPicPr>
          <p:cNvPr id="3" name="Imagem 2" descr="Logotipo, nome da empresa&#10;&#10;O conteúdo gerado por IA pode estar incorreto.">
            <a:extLst>
              <a:ext uri="{FF2B5EF4-FFF2-40B4-BE49-F238E27FC236}">
                <a16:creationId xmlns:a16="http://schemas.microsoft.com/office/drawing/2014/main" id="{3B7A4E4B-E3C5-B3A2-7122-7EE3F6F352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1632" y="5729813"/>
            <a:ext cx="1129131" cy="808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5992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1283E1-2E38-3A09-5D52-3A6655B13B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Código QR&#10;&#10;O conteúdo gerado por IA pode estar incorreto.">
            <a:extLst>
              <a:ext uri="{FF2B5EF4-FFF2-40B4-BE49-F238E27FC236}">
                <a16:creationId xmlns:a16="http://schemas.microsoft.com/office/drawing/2014/main" id="{FCDE2621-0BE0-7BB6-7A29-31595A2D068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6426" y="6211174"/>
            <a:ext cx="1361884" cy="343282"/>
          </a:xfrm>
          <a:prstGeom prst="rect">
            <a:avLst/>
          </a:prstGeom>
        </p:spPr>
      </p:pic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4935A5BA-173B-B3CE-A579-C7FCB239FCF2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0" y="825500"/>
            <a:ext cx="11379200" cy="0"/>
          </a:xfrm>
          <a:prstGeom prst="line">
            <a:avLst/>
          </a:prstGeom>
          <a:ln>
            <a:solidFill>
              <a:srgbClr val="B20D1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riângulo Retângulo 9">
            <a:extLst>
              <a:ext uri="{FF2B5EF4-FFF2-40B4-BE49-F238E27FC236}">
                <a16:creationId xmlns:a16="http://schemas.microsoft.com/office/drawing/2014/main" id="{D4B9B322-8975-FBEB-637B-DDDA2122A47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6200000">
            <a:off x="10528310" y="5194310"/>
            <a:ext cx="1663690" cy="1663690"/>
          </a:xfrm>
          <a:prstGeom prst="rtTriangle">
            <a:avLst/>
          </a:prstGeom>
          <a:solidFill>
            <a:srgbClr val="B20D1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rgbClr val="B20D15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87888CA-EDFC-29F5-7897-C8F06FA52E24}"/>
              </a:ext>
            </a:extLst>
          </p:cNvPr>
          <p:cNvSpPr txBox="1"/>
          <p:nvPr/>
        </p:nvSpPr>
        <p:spPr>
          <a:xfrm>
            <a:off x="5340097" y="1141830"/>
            <a:ext cx="4498848" cy="258532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marR="0" lvl="1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5400" b="1" i="0" u="none" strike="noStrike" kern="1200" cap="none" spc="0" normalizeH="0" baseline="0" noProof="0" dirty="0">
                <a:ln>
                  <a:noFill/>
                </a:ln>
                <a:solidFill>
                  <a:srgbClr val="930B11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Incidência da cobrança do PIS/PASEP</a:t>
            </a:r>
          </a:p>
        </p:txBody>
      </p:sp>
      <p:pic>
        <p:nvPicPr>
          <p:cNvPr id="7" name="Imagem 6" descr="Logotipo, nome da empresa&#10;&#10;O conteúdo gerado por IA pode estar incorreto.">
            <a:extLst>
              <a:ext uri="{FF2B5EF4-FFF2-40B4-BE49-F238E27FC236}">
                <a16:creationId xmlns:a16="http://schemas.microsoft.com/office/drawing/2014/main" id="{E5A9D432-345D-1892-C383-CF38BBFBDE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1856" y="5936976"/>
            <a:ext cx="1105244" cy="791216"/>
          </a:xfrm>
          <a:prstGeom prst="rect">
            <a:avLst/>
          </a:prstGeom>
        </p:spPr>
      </p:pic>
      <p:pic>
        <p:nvPicPr>
          <p:cNvPr id="4098" name="Picture 2" descr="Esqueci de sacar o abono do PIS/PASEP, e agora? Tudo o que acontece com o  valor">
            <a:extLst>
              <a:ext uri="{FF2B5EF4-FFF2-40B4-BE49-F238E27FC236}">
                <a16:creationId xmlns:a16="http://schemas.microsoft.com/office/drawing/2014/main" id="{5CF873D3-6FB2-93DB-58FC-04BA3B8344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102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981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A7562A-3D50-805A-D09C-8E679CF515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Código QR&#10;&#10;O conteúdo gerado por IA pode estar incorreto.">
            <a:extLst>
              <a:ext uri="{FF2B5EF4-FFF2-40B4-BE49-F238E27FC236}">
                <a16:creationId xmlns:a16="http://schemas.microsoft.com/office/drawing/2014/main" id="{F7340922-0A64-E809-C35A-FE3555665D6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6426" y="6211174"/>
            <a:ext cx="1361884" cy="343282"/>
          </a:xfrm>
          <a:prstGeom prst="rect">
            <a:avLst/>
          </a:prstGeom>
        </p:spPr>
      </p:pic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C8B43072-D58D-3CB8-0E2C-FED50366319F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0" y="825500"/>
            <a:ext cx="11379200" cy="0"/>
          </a:xfrm>
          <a:prstGeom prst="line">
            <a:avLst/>
          </a:prstGeom>
          <a:ln>
            <a:solidFill>
              <a:srgbClr val="B20D1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riângulo Retângulo 9">
            <a:extLst>
              <a:ext uri="{FF2B5EF4-FFF2-40B4-BE49-F238E27FC236}">
                <a16:creationId xmlns:a16="http://schemas.microsoft.com/office/drawing/2014/main" id="{761654A8-AF02-8880-604A-8EB959CEEFD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6200000">
            <a:off x="10528310" y="5194310"/>
            <a:ext cx="1663690" cy="1663690"/>
          </a:xfrm>
          <a:prstGeom prst="rtTriangle">
            <a:avLst/>
          </a:prstGeom>
          <a:solidFill>
            <a:srgbClr val="B20D1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rgbClr val="B20D15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1CA12E4-9B6B-39DE-BEC7-C65052CC3F45}"/>
              </a:ext>
            </a:extLst>
          </p:cNvPr>
          <p:cNvSpPr txBox="1"/>
          <p:nvPr/>
        </p:nvSpPr>
        <p:spPr>
          <a:xfrm>
            <a:off x="659385" y="91168"/>
            <a:ext cx="8585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930B11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Onde </a:t>
            </a:r>
            <a:r>
              <a:rPr lang="pt-BR" sz="3600" b="1" dirty="0">
                <a:latin typeface="Aptos" panose="02110004020202020204"/>
              </a:rPr>
              <a:t>Não</a:t>
            </a:r>
            <a:r>
              <a:rPr lang="pt-BR" sz="3600" b="1" dirty="0">
                <a:solidFill>
                  <a:srgbClr val="930B11"/>
                </a:solidFill>
                <a:latin typeface="Aptos" panose="02110004020202020204"/>
              </a:rPr>
              <a:t> </a:t>
            </a: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930B11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Incide Cobrança do PIS/PASEP</a:t>
            </a:r>
          </a:p>
        </p:txBody>
      </p:sp>
      <p:pic>
        <p:nvPicPr>
          <p:cNvPr id="7" name="Imagem 6" descr="Logotipo, nome da empresa&#10;&#10;O conteúdo gerado por IA pode estar incorreto.">
            <a:extLst>
              <a:ext uri="{FF2B5EF4-FFF2-40B4-BE49-F238E27FC236}">
                <a16:creationId xmlns:a16="http://schemas.microsoft.com/office/drawing/2014/main" id="{EADB8D1D-C684-5318-B136-A0A8DE8824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1856" y="5936976"/>
            <a:ext cx="1105244" cy="791216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510772C2-0FBA-75A0-BD4D-6F771903C948}"/>
              </a:ext>
            </a:extLst>
          </p:cNvPr>
          <p:cNvSpPr txBox="1"/>
          <p:nvPr/>
        </p:nvSpPr>
        <p:spPr>
          <a:xfrm>
            <a:off x="1143000" y="936496"/>
            <a:ext cx="9906000" cy="51866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200" dirty="0">
                <a:solidFill>
                  <a:prstClr val="black"/>
                </a:solidFill>
                <a:latin typeface="Aptos" panose="02110004020202020204"/>
              </a:rPr>
              <a:t>C</a:t>
            </a:r>
            <a:r>
              <a:rPr kumimoji="0" lang="pt-BR" sz="32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ontribuições</a:t>
            </a:r>
            <a:r>
              <a:rPr kumimoji="0" lang="pt-BR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 previdenciárias;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Transferências para cobertura da insuficiência financeira</a:t>
            </a:r>
            <a:r>
              <a:rPr lang="pt-BR" sz="3200" dirty="0">
                <a:solidFill>
                  <a:prstClr val="black"/>
                </a:solidFill>
                <a:latin typeface="Aptos" panose="02110004020202020204"/>
              </a:rPr>
              <a:t>;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Aportes para cobertura do déficit atuarial;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Compensação financeira entre regimes previdenciários</a:t>
            </a:r>
            <a:endParaRPr lang="pt-BR" sz="3200" dirty="0">
              <a:solidFill>
                <a:prstClr val="black"/>
              </a:solidFill>
              <a:latin typeface="Aptos" panose="02110004020202020204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Rendimentos das aplicações financeiras;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ptos" panose="02110004020202020204"/>
              </a:rPr>
              <a:t>Outras</a:t>
            </a:r>
            <a:r>
              <a:rPr kumimoji="0" lang="pt-BR" sz="3200" b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ptos" panose="02110004020202020204"/>
              </a:rPr>
              <a:t> </a:t>
            </a:r>
            <a:r>
              <a:rPr kumimoji="0" lang="pt-BR" sz="3200" b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ptos" panose="02110004020202020204"/>
              </a:rPr>
              <a:t>destinadas ao financiamento de benefícios previdenciários</a:t>
            </a:r>
            <a:r>
              <a:rPr kumimoji="0" lang="pt-BR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.</a:t>
            </a:r>
            <a:endParaRPr kumimoji="0" lang="en-US" sz="32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ptos" panose="02110004020202020204"/>
            </a:endParaRPr>
          </a:p>
        </p:txBody>
      </p: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8C1C3B53-E8FF-908F-95F3-D0CE476BD276}"/>
              </a:ext>
            </a:extLst>
          </p:cNvPr>
          <p:cNvCxnSpPr>
            <a:cxnSpLocks/>
          </p:cNvCxnSpPr>
          <p:nvPr/>
        </p:nvCxnSpPr>
        <p:spPr>
          <a:xfrm>
            <a:off x="1039368" y="1432560"/>
            <a:ext cx="542544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Conector reto 16">
            <a:extLst>
              <a:ext uri="{FF2B5EF4-FFF2-40B4-BE49-F238E27FC236}">
                <a16:creationId xmlns:a16="http://schemas.microsoft.com/office/drawing/2014/main" id="{3555B515-AF17-3F3E-C6A9-69D33C023D18}"/>
              </a:ext>
            </a:extLst>
          </p:cNvPr>
          <p:cNvCxnSpPr>
            <a:cxnSpLocks/>
          </p:cNvCxnSpPr>
          <p:nvPr/>
        </p:nvCxnSpPr>
        <p:spPr>
          <a:xfrm>
            <a:off x="1039368" y="2142744"/>
            <a:ext cx="9823704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Conector reto 18">
            <a:extLst>
              <a:ext uri="{FF2B5EF4-FFF2-40B4-BE49-F238E27FC236}">
                <a16:creationId xmlns:a16="http://schemas.microsoft.com/office/drawing/2014/main" id="{D145F155-ED25-CE4E-B195-D30B20EA6AB9}"/>
              </a:ext>
            </a:extLst>
          </p:cNvPr>
          <p:cNvCxnSpPr>
            <a:cxnSpLocks/>
          </p:cNvCxnSpPr>
          <p:nvPr/>
        </p:nvCxnSpPr>
        <p:spPr>
          <a:xfrm>
            <a:off x="1039368" y="2880360"/>
            <a:ext cx="7275576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Conector reto 22">
            <a:extLst>
              <a:ext uri="{FF2B5EF4-FFF2-40B4-BE49-F238E27FC236}">
                <a16:creationId xmlns:a16="http://schemas.microsoft.com/office/drawing/2014/main" id="{DBBC1823-1DFB-22A9-255B-2F1356D3BF22}"/>
              </a:ext>
            </a:extLst>
          </p:cNvPr>
          <p:cNvCxnSpPr>
            <a:cxnSpLocks/>
          </p:cNvCxnSpPr>
          <p:nvPr/>
        </p:nvCxnSpPr>
        <p:spPr>
          <a:xfrm>
            <a:off x="1018032" y="3602736"/>
            <a:ext cx="9510278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Conector reto 24">
            <a:extLst>
              <a:ext uri="{FF2B5EF4-FFF2-40B4-BE49-F238E27FC236}">
                <a16:creationId xmlns:a16="http://schemas.microsoft.com/office/drawing/2014/main" id="{BC0BE96A-F6BD-E454-8FD6-9C1232CD643F}"/>
              </a:ext>
            </a:extLst>
          </p:cNvPr>
          <p:cNvCxnSpPr>
            <a:cxnSpLocks/>
          </p:cNvCxnSpPr>
          <p:nvPr/>
        </p:nvCxnSpPr>
        <p:spPr>
          <a:xfrm>
            <a:off x="1018032" y="4340352"/>
            <a:ext cx="7120128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Conector reto 26">
            <a:extLst>
              <a:ext uri="{FF2B5EF4-FFF2-40B4-BE49-F238E27FC236}">
                <a16:creationId xmlns:a16="http://schemas.microsoft.com/office/drawing/2014/main" id="{7FE270F9-B3D1-72B5-5098-B672BA08F5E7}"/>
              </a:ext>
            </a:extLst>
          </p:cNvPr>
          <p:cNvCxnSpPr>
            <a:cxnSpLocks/>
          </p:cNvCxnSpPr>
          <p:nvPr/>
        </p:nvCxnSpPr>
        <p:spPr>
          <a:xfrm>
            <a:off x="1018032" y="5074920"/>
            <a:ext cx="10146792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Conector reto 29">
            <a:extLst>
              <a:ext uri="{FF2B5EF4-FFF2-40B4-BE49-F238E27FC236}">
                <a16:creationId xmlns:a16="http://schemas.microsoft.com/office/drawing/2014/main" id="{F4B55C57-E58C-5B27-26A9-8BE77728D898}"/>
              </a:ext>
            </a:extLst>
          </p:cNvPr>
          <p:cNvCxnSpPr>
            <a:cxnSpLocks/>
          </p:cNvCxnSpPr>
          <p:nvPr/>
        </p:nvCxnSpPr>
        <p:spPr>
          <a:xfrm>
            <a:off x="987552" y="5812536"/>
            <a:ext cx="3072384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68769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AF1B96-F60E-48D5-F736-C0D5F9E87C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Código QR&#10;&#10;O conteúdo gerado por IA pode estar incorreto.">
            <a:extLst>
              <a:ext uri="{FF2B5EF4-FFF2-40B4-BE49-F238E27FC236}">
                <a16:creationId xmlns:a16="http://schemas.microsoft.com/office/drawing/2014/main" id="{B929B171-07ED-55A5-26D1-FDBF970DBE9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6426" y="6211174"/>
            <a:ext cx="1361884" cy="343282"/>
          </a:xfrm>
          <a:prstGeom prst="rect">
            <a:avLst/>
          </a:prstGeom>
        </p:spPr>
      </p:pic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D53AF172-A3FD-CACA-C348-43553C64D5F1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0" y="825500"/>
            <a:ext cx="11379200" cy="0"/>
          </a:xfrm>
          <a:prstGeom prst="line">
            <a:avLst/>
          </a:prstGeom>
          <a:ln>
            <a:solidFill>
              <a:srgbClr val="B20D1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riângulo Retângulo 9">
            <a:extLst>
              <a:ext uri="{FF2B5EF4-FFF2-40B4-BE49-F238E27FC236}">
                <a16:creationId xmlns:a16="http://schemas.microsoft.com/office/drawing/2014/main" id="{E4BBA14D-C4C9-F590-B39E-37FC14091AE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6200000">
            <a:off x="10528310" y="5194310"/>
            <a:ext cx="1663690" cy="1663690"/>
          </a:xfrm>
          <a:prstGeom prst="rtTriangle">
            <a:avLst/>
          </a:prstGeom>
          <a:solidFill>
            <a:srgbClr val="B20D1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rgbClr val="B20D15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7" name="Imagem 6" descr="Logotipo, nome da empresa&#10;&#10;O conteúdo gerado por IA pode estar incorreto.">
            <a:extLst>
              <a:ext uri="{FF2B5EF4-FFF2-40B4-BE49-F238E27FC236}">
                <a16:creationId xmlns:a16="http://schemas.microsoft.com/office/drawing/2014/main" id="{DF4F202C-77A2-D004-C292-8C61B7555F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1856" y="5936976"/>
            <a:ext cx="1105244" cy="791216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6609C24F-5B4D-C0A1-85EC-C6E444913D63}"/>
              </a:ext>
            </a:extLst>
          </p:cNvPr>
          <p:cNvSpPr txBox="1"/>
          <p:nvPr/>
        </p:nvSpPr>
        <p:spPr>
          <a:xfrm>
            <a:off x="1135380" y="1754364"/>
            <a:ext cx="9317736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40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ptos" panose="02110004020202020204"/>
              </a:rPr>
              <a:t>Na Previsão das despesas administrativas?</a:t>
            </a:r>
          </a:p>
          <a:p>
            <a:pPr marL="0" marR="0" lvl="0" indent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4000" b="1" i="0" u="sng" strike="noStrike" kern="1200" cap="none" spc="0" normalizeH="0" baseline="0" noProof="0" dirty="0">
              <a:ln>
                <a:noFill/>
              </a:ln>
              <a:solidFill>
                <a:schemeClr val="tx2">
                  <a:lumMod val="90000"/>
                  <a:lumOff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ptos" panose="02110004020202020204"/>
            </a:endParaRP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1" i="0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90000"/>
                    <a:lumOff val="10000"/>
                  </a:schemeClr>
                </a:solidFill>
                <a:uLnTx/>
                <a:uFillTx/>
                <a:latin typeface="Aptos" panose="02110004020202020204"/>
              </a:rPr>
              <a:t>OU</a:t>
            </a:r>
          </a:p>
          <a:p>
            <a:pPr marL="0" marR="0" lvl="0" indent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4000" b="1" i="0" u="sng" strike="noStrike" kern="1200" cap="none" spc="0" normalizeH="0" baseline="0" noProof="0" dirty="0">
              <a:ln>
                <a:noFill/>
              </a:ln>
              <a:solidFill>
                <a:schemeClr val="tx2">
                  <a:lumMod val="90000"/>
                  <a:lumOff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ptos" panose="02110004020202020204"/>
            </a:endParaRP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40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ptos" panose="02110004020202020204"/>
              </a:rPr>
              <a:t>Na Execução das despesas administrativas?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C86656CC-29B2-8EA8-D4DC-8D491DFBE356}"/>
              </a:ext>
            </a:extLst>
          </p:cNvPr>
          <p:cNvSpPr txBox="1"/>
          <p:nvPr/>
        </p:nvSpPr>
        <p:spPr>
          <a:xfrm>
            <a:off x="659385" y="91168"/>
            <a:ext cx="8585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930B11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Onde </a:t>
            </a: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Incide</a:t>
            </a: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930B11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a Cobrança do PIS/PASEP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E9715512-6F09-1745-20C6-B18BC3BC2A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385" y="916987"/>
            <a:ext cx="10802858" cy="4277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2066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63654A-4DBB-CAE6-BF71-67FFAA122F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Código QR&#10;&#10;O conteúdo gerado por IA pode estar incorreto.">
            <a:extLst>
              <a:ext uri="{FF2B5EF4-FFF2-40B4-BE49-F238E27FC236}">
                <a16:creationId xmlns:a16="http://schemas.microsoft.com/office/drawing/2014/main" id="{EC5D170D-C4EC-88D7-BB8E-5F097BA1E64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6426" y="6211174"/>
            <a:ext cx="1361884" cy="343282"/>
          </a:xfrm>
          <a:prstGeom prst="rect">
            <a:avLst/>
          </a:prstGeom>
        </p:spPr>
      </p:pic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E65E1CF1-DB3F-9DB2-2459-0E6319396094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0" y="825500"/>
            <a:ext cx="11379200" cy="0"/>
          </a:xfrm>
          <a:prstGeom prst="line">
            <a:avLst/>
          </a:prstGeom>
          <a:ln>
            <a:solidFill>
              <a:srgbClr val="B20D1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riângulo Retângulo 9">
            <a:extLst>
              <a:ext uri="{FF2B5EF4-FFF2-40B4-BE49-F238E27FC236}">
                <a16:creationId xmlns:a16="http://schemas.microsoft.com/office/drawing/2014/main" id="{FE0FAA2D-FB3B-EC90-A346-4F740FC767C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6200000">
            <a:off x="10528310" y="5194310"/>
            <a:ext cx="1663690" cy="1663690"/>
          </a:xfrm>
          <a:prstGeom prst="rtTriangle">
            <a:avLst/>
          </a:prstGeom>
          <a:solidFill>
            <a:srgbClr val="B20D1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rgbClr val="B20D15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8EA13FF4-2D54-D0A4-E62E-B4353CA09A72}"/>
              </a:ext>
            </a:extLst>
          </p:cNvPr>
          <p:cNvSpPr txBox="1"/>
          <p:nvPr/>
        </p:nvSpPr>
        <p:spPr>
          <a:xfrm>
            <a:off x="1256793" y="116383"/>
            <a:ext cx="533603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930B11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Incidência do PIS/PASEP</a:t>
            </a:r>
          </a:p>
        </p:txBody>
      </p:sp>
      <p:pic>
        <p:nvPicPr>
          <p:cNvPr id="7" name="Imagem 6" descr="Logotipo, nome da empresa&#10;&#10;O conteúdo gerado por IA pode estar incorreto.">
            <a:extLst>
              <a:ext uri="{FF2B5EF4-FFF2-40B4-BE49-F238E27FC236}">
                <a16:creationId xmlns:a16="http://schemas.microsoft.com/office/drawing/2014/main" id="{6C989AAA-AAEA-E7E7-C448-C93A7E01E5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1856" y="5936976"/>
            <a:ext cx="1105244" cy="791216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1A61428B-958B-AA32-C88E-D65251465BBE}"/>
              </a:ext>
            </a:extLst>
          </p:cNvPr>
          <p:cNvSpPr txBox="1"/>
          <p:nvPr/>
        </p:nvSpPr>
        <p:spPr>
          <a:xfrm>
            <a:off x="918463" y="951072"/>
            <a:ext cx="10355072" cy="42314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Art. 6º </a:t>
            </a:r>
            <a:r>
              <a:rPr kumimoji="0" lang="pt-BR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Excluem-se </a:t>
            </a:r>
            <a:r>
              <a:rPr kumimoji="0" lang="pt-BR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da base de cálculo da Contribuição para o PIS/PASEP os valores referentes </a:t>
            </a:r>
            <a:r>
              <a:rPr kumimoji="0" lang="pt-BR" sz="2600" b="0" i="0" u="sng" strike="noStrike" kern="1200" cap="none" spc="0" normalizeH="0" baseline="0" noProof="0" dirty="0">
                <a:ln>
                  <a:noFill/>
                </a:ln>
                <a:solidFill>
                  <a:srgbClr val="930B11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às receitas dos RPPS </a:t>
            </a:r>
            <a:r>
              <a:rPr kumimoji="0" lang="pt-BR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de contribuições previdenciárias, transferências para cobertura da insuficiência financeira, aportes para cobertura do déficit atuarial, compensação financeira entre regimes previdenciários, rendimentos das aplicações financeiras e </a:t>
            </a:r>
            <a:r>
              <a:rPr kumimoji="0" lang="pt-BR" sz="2600" b="1" i="1" u="none" strike="noStrike" kern="1200" cap="none" spc="0" normalizeH="0" baseline="0" noProof="0" dirty="0">
                <a:ln>
                  <a:noFill/>
                </a:ln>
                <a:solidFill>
                  <a:srgbClr val="930B11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outras </a:t>
            </a:r>
            <a:r>
              <a:rPr kumimoji="0" lang="pt-BR" sz="2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destinadas ao financiamento de benefícios previdenciários</a:t>
            </a:r>
            <a:r>
              <a:rPr kumimoji="0" lang="pt-BR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</a:t>
            </a:r>
            <a:r>
              <a:rPr kumimoji="0" lang="pt-BR" sz="2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ressalvadas as despesas administrativas.</a:t>
            </a:r>
            <a:endParaRPr kumimoji="0" lang="en-US" sz="26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6127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035B45-386D-1831-A572-BBA94DE4DE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16">
            <a:extLst>
              <a:ext uri="{FF2B5EF4-FFF2-40B4-BE49-F238E27FC236}">
                <a16:creationId xmlns:a16="http://schemas.microsoft.com/office/drawing/2014/main" id="{27A4C898-6545-DBA9-D70D-CBCB3C171DC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467150" y="6572898"/>
            <a:ext cx="2954395" cy="285102"/>
          </a:xfrm>
          <a:prstGeom prst="rect">
            <a:avLst/>
          </a:prstGeom>
          <a:solidFill>
            <a:srgbClr val="B20D1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39EE740A-3B95-0C96-0F89-D9C7BF281BE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513526" y="6572898"/>
            <a:ext cx="1687618" cy="285102"/>
          </a:xfrm>
          <a:prstGeom prst="rect">
            <a:avLst/>
          </a:prstGeom>
          <a:solidFill>
            <a:srgbClr val="B20D1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32" name="Imagem 31" descr="Desenho de uma placa&#10;&#10;O conteúdo gerado por IA pode estar incorreto.">
            <a:extLst>
              <a:ext uri="{FF2B5EF4-FFF2-40B4-BE49-F238E27FC236}">
                <a16:creationId xmlns:a16="http://schemas.microsoft.com/office/drawing/2014/main" id="{93F972C0-5248-C974-FE92-1AC5ED32E09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7775" y="5962606"/>
            <a:ext cx="1360792" cy="441152"/>
          </a:xfrm>
          <a:prstGeom prst="rect">
            <a:avLst/>
          </a:prstGeom>
        </p:spPr>
      </p:pic>
      <p:sp>
        <p:nvSpPr>
          <p:cNvPr id="35" name="Retângulo 34">
            <a:extLst>
              <a:ext uri="{FF2B5EF4-FFF2-40B4-BE49-F238E27FC236}">
                <a16:creationId xmlns:a16="http://schemas.microsoft.com/office/drawing/2014/main" id="{0B990E7F-2A46-541D-944F-31A1E89B496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5400000">
            <a:off x="-3289302" y="3289301"/>
            <a:ext cx="6858002" cy="279400"/>
          </a:xfrm>
          <a:prstGeom prst="rect">
            <a:avLst/>
          </a:prstGeom>
          <a:solidFill>
            <a:srgbClr val="B20D1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Imagem 3" descr="Logotipo, nome da empresa&#10;&#10;O conteúdo gerado por IA pode estar incorreto.">
            <a:extLst>
              <a:ext uri="{FF2B5EF4-FFF2-40B4-BE49-F238E27FC236}">
                <a16:creationId xmlns:a16="http://schemas.microsoft.com/office/drawing/2014/main" id="{334F5B15-D25B-F48D-7AA5-F1F74A7E47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1624" y="2572423"/>
            <a:ext cx="2393092" cy="1713153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139C8B18-43F9-2226-06F6-80704349A075}"/>
              </a:ext>
            </a:extLst>
          </p:cNvPr>
          <p:cNvSpPr txBox="1">
            <a:spLocks/>
          </p:cNvSpPr>
          <p:nvPr/>
        </p:nvSpPr>
        <p:spPr>
          <a:xfrm>
            <a:off x="944329" y="3493683"/>
            <a:ext cx="6415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600" b="1" dirty="0">
                <a:ln w="22225">
                  <a:solidFill>
                    <a:prstClr val="black">
                      <a:lumMod val="95000"/>
                      <a:lumOff val="5000"/>
                    </a:prstClr>
                  </a:solidFill>
                  <a:prstDash val="solid"/>
                </a:ln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Leelawadee UI Semilight" panose="020B0402040204020203" pitchFamily="34" charset="-34"/>
              </a:rPr>
              <a:t>r</a:t>
            </a:r>
            <a:r>
              <a:rPr kumimoji="0" lang="pt-BR" sz="3600" b="1" i="0" u="none" strike="noStrike" kern="1200" cap="none" spc="0" normalizeH="0" baseline="0" noProof="0" dirty="0">
                <a:ln w="22225">
                  <a:solidFill>
                    <a:prstClr val="black">
                      <a:lumMod val="95000"/>
                      <a:lumOff val="5000"/>
                    </a:prstClr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Leelawadee UI Semilight" panose="020B0402040204020203" pitchFamily="34" charset="-34"/>
              </a:rPr>
              <a:t>eges</a:t>
            </a:r>
            <a:r>
              <a:rPr kumimoji="0" lang="pt-BR" sz="3600" b="1" i="0" u="none" strike="noStrike" kern="1200" cap="none" spc="0" normalizeH="0" baseline="0" noProof="0" dirty="0">
                <a:ln w="22225">
                  <a:solidFill>
                    <a:prstClr val="black">
                      <a:lumMod val="95000"/>
                      <a:lumOff val="5000"/>
                    </a:prstClr>
                  </a:solidFill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Leelawadee UI Semilight" panose="020B0402040204020203" pitchFamily="34" charset="-34"/>
              </a:rPr>
              <a:t>.</a:t>
            </a:r>
            <a:r>
              <a:rPr kumimoji="0" lang="pt-BR" sz="3600" b="1" i="0" u="none" strike="noStrike" kern="1200" cap="none" spc="0" normalizeH="0" baseline="0" noProof="0" dirty="0">
                <a:ln w="22225">
                  <a:solidFill>
                    <a:prstClr val="black">
                      <a:lumMod val="95000"/>
                      <a:lumOff val="5000"/>
                    </a:prstClr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Leelawadee UI Semilight" panose="020B0402040204020203" pitchFamily="34" charset="-34"/>
              </a:rPr>
              <a:t>santos@fazenda</a:t>
            </a:r>
            <a:r>
              <a:rPr kumimoji="0" lang="pt-BR" sz="3600" b="1" i="0" u="none" strike="noStrike" kern="1200" cap="none" spc="0" normalizeH="0" baseline="0" noProof="0" dirty="0">
                <a:ln w="22225">
                  <a:solidFill>
                    <a:prstClr val="black">
                      <a:lumMod val="95000"/>
                      <a:lumOff val="5000"/>
                    </a:prstClr>
                  </a:solidFill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Leelawadee UI Semilight" panose="020B0402040204020203" pitchFamily="34" charset="-34"/>
              </a:rPr>
              <a:t>.</a:t>
            </a:r>
            <a:r>
              <a:rPr kumimoji="0" lang="pt-BR" sz="3600" b="1" i="0" u="none" strike="noStrike" kern="1200" cap="none" spc="0" normalizeH="0" baseline="0" noProof="0" dirty="0">
                <a:ln w="22225">
                  <a:solidFill>
                    <a:prstClr val="black">
                      <a:lumMod val="95000"/>
                      <a:lumOff val="5000"/>
                    </a:prstClr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Leelawadee UI Semilight" panose="020B0402040204020203" pitchFamily="34" charset="-34"/>
              </a:rPr>
              <a:t>mg</a:t>
            </a:r>
            <a:r>
              <a:rPr kumimoji="0" lang="pt-BR" sz="3600" b="1" i="0" u="none" strike="noStrike" kern="1200" cap="none" spc="0" normalizeH="0" baseline="0" noProof="0" dirty="0">
                <a:ln w="22225">
                  <a:solidFill>
                    <a:prstClr val="black">
                      <a:lumMod val="95000"/>
                      <a:lumOff val="5000"/>
                    </a:prstClr>
                  </a:solidFill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Leelawadee UI Semilight" panose="020B0402040204020203" pitchFamily="34" charset="-34"/>
              </a:rPr>
              <a:t>.</a:t>
            </a:r>
            <a:r>
              <a:rPr kumimoji="0" lang="pt-BR" sz="3600" b="1" i="0" u="none" strike="noStrike" kern="1200" cap="none" spc="0" normalizeH="0" baseline="0" noProof="0" dirty="0">
                <a:ln w="22225">
                  <a:solidFill>
                    <a:prstClr val="black">
                      <a:lumMod val="95000"/>
                      <a:lumOff val="5000"/>
                    </a:prstClr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Leelawadee UI Semilight" panose="020B0402040204020203" pitchFamily="34" charset="-34"/>
              </a:rPr>
              <a:t>gov</a:t>
            </a:r>
            <a:r>
              <a:rPr kumimoji="0" lang="pt-BR" sz="3600" b="1" i="0" u="none" strike="noStrike" kern="1200" cap="none" spc="0" normalizeH="0" baseline="0" noProof="0" dirty="0">
                <a:ln w="22225">
                  <a:solidFill>
                    <a:prstClr val="black">
                      <a:lumMod val="95000"/>
                      <a:lumOff val="5000"/>
                    </a:prstClr>
                  </a:solidFill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Leelawadee UI Semilight" panose="020B0402040204020203" pitchFamily="34" charset="-34"/>
              </a:rPr>
              <a:t>.</a:t>
            </a:r>
            <a:r>
              <a:rPr kumimoji="0" lang="pt-BR" sz="3600" b="1" i="0" u="none" strike="noStrike" kern="1200" cap="none" spc="0" normalizeH="0" baseline="0" noProof="0" dirty="0">
                <a:ln w="22225">
                  <a:solidFill>
                    <a:prstClr val="black">
                      <a:lumMod val="95000"/>
                      <a:lumOff val="5000"/>
                    </a:prstClr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Leelawadee UI Semilight" panose="020B0402040204020203" pitchFamily="34" charset="-34"/>
              </a:rPr>
              <a:t>br</a:t>
            </a:r>
          </a:p>
        </p:txBody>
      </p:sp>
      <p:pic>
        <p:nvPicPr>
          <p:cNvPr id="12290" name="Picture 2" descr="Ilustração obrigado - thank you written in Portuguese - Orange color with  yellow flower- image, poster, placard, banner, postcard, card. png portugal  Obrigado, Grazie, ringraziamento, portoghese, pa do Stock | Adobe Stock">
            <a:extLst>
              <a:ext uri="{FF2B5EF4-FFF2-40B4-BE49-F238E27FC236}">
                <a16:creationId xmlns:a16="http://schemas.microsoft.com/office/drawing/2014/main" id="{CE51FB12-CF03-0A6E-B22B-AD56F19284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0" t="3237" r="8777" b="10275"/>
          <a:stretch>
            <a:fillRect/>
          </a:stretch>
        </p:blipFill>
        <p:spPr bwMode="auto">
          <a:xfrm>
            <a:off x="685421" y="279599"/>
            <a:ext cx="6933401" cy="32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ED22FD02-835A-811C-A8D4-0A39AA7F5D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2238" y="454242"/>
            <a:ext cx="3231865" cy="1783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97337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0901AA-2BF0-2B89-BCF6-C45FB7D365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Código QR&#10;&#10;O conteúdo gerado por IA pode estar incorreto.">
            <a:extLst>
              <a:ext uri="{FF2B5EF4-FFF2-40B4-BE49-F238E27FC236}">
                <a16:creationId xmlns:a16="http://schemas.microsoft.com/office/drawing/2014/main" id="{EBF3BD06-D76D-5C16-FCE1-1971FA1FA93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6426" y="6211174"/>
            <a:ext cx="1361884" cy="343282"/>
          </a:xfrm>
          <a:prstGeom prst="rect">
            <a:avLst/>
          </a:prstGeom>
        </p:spPr>
      </p:pic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D12E3A9C-BFEF-665C-BEE6-9798B063FDCB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0" y="825500"/>
            <a:ext cx="11379200" cy="0"/>
          </a:xfrm>
          <a:prstGeom prst="line">
            <a:avLst/>
          </a:prstGeom>
          <a:ln>
            <a:solidFill>
              <a:srgbClr val="B20D1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riângulo Retângulo 9">
            <a:extLst>
              <a:ext uri="{FF2B5EF4-FFF2-40B4-BE49-F238E27FC236}">
                <a16:creationId xmlns:a16="http://schemas.microsoft.com/office/drawing/2014/main" id="{CDC71D61-4173-09E9-5FE1-657650DE36E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6200000">
            <a:off x="10528310" y="5194310"/>
            <a:ext cx="1663690" cy="1663690"/>
          </a:xfrm>
          <a:prstGeom prst="rtTriangle">
            <a:avLst/>
          </a:prstGeom>
          <a:solidFill>
            <a:srgbClr val="B20D1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B20D15"/>
              </a:solidFill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F1BC759-BDFE-1952-B7E6-7B857A0830B1}"/>
              </a:ext>
            </a:extLst>
          </p:cNvPr>
          <p:cNvSpPr txBox="1"/>
          <p:nvPr/>
        </p:nvSpPr>
        <p:spPr>
          <a:xfrm>
            <a:off x="849746" y="1131274"/>
            <a:ext cx="9079345" cy="45243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600200" lvl="2" indent="-685800" algn="just">
              <a:buFont typeface="Wingdings" panose="05000000000000000000" pitchFamily="2" charset="2"/>
              <a:buChar char="Ø"/>
            </a:pPr>
            <a:r>
              <a:rPr lang="pt-BR" sz="48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Precatórios;</a:t>
            </a:r>
          </a:p>
          <a:p>
            <a:pPr marL="285750" indent="-285750" algn="just">
              <a:buFont typeface="Arial"/>
              <a:buChar char="•"/>
            </a:pPr>
            <a:endParaRPr lang="pt-BR" sz="4800" dirty="0">
              <a:solidFill>
                <a:srgbClr val="242424"/>
              </a:solidFill>
            </a:endParaRPr>
          </a:p>
          <a:p>
            <a:pPr marL="1600200" lvl="2" indent="-685800" algn="just">
              <a:buFont typeface="Wingdings" panose="05000000000000000000" pitchFamily="2" charset="2"/>
              <a:buChar char="Ø"/>
            </a:pPr>
            <a:r>
              <a:rPr lang="pt-BR" sz="4800" dirty="0">
                <a:solidFill>
                  <a:schemeClr val="accent6">
                    <a:lumMod val="50000"/>
                  </a:schemeClr>
                </a:solidFill>
              </a:rPr>
              <a:t>Parcelamento dos Débitos Previdenciários;</a:t>
            </a:r>
          </a:p>
          <a:p>
            <a:pPr marL="285750" indent="-285750" algn="just">
              <a:buFont typeface="Arial"/>
              <a:buChar char="•"/>
            </a:pPr>
            <a:endParaRPr lang="pt-BR" sz="4800" dirty="0">
              <a:solidFill>
                <a:srgbClr val="242424"/>
              </a:solidFill>
            </a:endParaRPr>
          </a:p>
          <a:p>
            <a:pPr marL="1600200" lvl="2" indent="-685800" algn="just">
              <a:buFont typeface="Wingdings" panose="05000000000000000000" pitchFamily="2" charset="2"/>
              <a:buChar char="Ø"/>
            </a:pPr>
            <a:r>
              <a:rPr lang="pt-BR" sz="4800" dirty="0">
                <a:solidFill>
                  <a:schemeClr val="accent5">
                    <a:lumMod val="75000"/>
                  </a:schemeClr>
                </a:solidFill>
              </a:rPr>
              <a:t>Base de Incidência do PASEP.</a:t>
            </a:r>
          </a:p>
        </p:txBody>
      </p:sp>
      <p:pic>
        <p:nvPicPr>
          <p:cNvPr id="7" name="Imagem 6" descr="Logotipo, nome da empresa&#10;&#10;O conteúdo gerado por IA pode estar incorreto.">
            <a:extLst>
              <a:ext uri="{FF2B5EF4-FFF2-40B4-BE49-F238E27FC236}">
                <a16:creationId xmlns:a16="http://schemas.microsoft.com/office/drawing/2014/main" id="{33105BF6-489E-E9EF-70F2-19896B1AF6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381" y="5936976"/>
            <a:ext cx="1105244" cy="791216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E812BA65-C729-2442-358E-D363CF5D9FBC}"/>
              </a:ext>
            </a:extLst>
          </p:cNvPr>
          <p:cNvSpPr txBox="1"/>
          <p:nvPr/>
        </p:nvSpPr>
        <p:spPr>
          <a:xfrm>
            <a:off x="1468684" y="129808"/>
            <a:ext cx="9753497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pt-BR" sz="4000" b="1" dirty="0">
                <a:solidFill>
                  <a:srgbClr val="930B11"/>
                </a:solidFill>
              </a:rPr>
              <a:t>Principais Pontos da E. C. nº 136/2025 - RPPS</a:t>
            </a:r>
          </a:p>
        </p:txBody>
      </p:sp>
    </p:spTree>
    <p:extLst>
      <p:ext uri="{BB962C8B-B14F-4D97-AF65-F5344CB8AC3E}">
        <p14:creationId xmlns:p14="http://schemas.microsoft.com/office/powerpoint/2010/main" val="2961437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9683EA-194A-8712-CBC9-0C6E1E3EB7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16">
            <a:extLst>
              <a:ext uri="{FF2B5EF4-FFF2-40B4-BE49-F238E27FC236}">
                <a16:creationId xmlns:a16="http://schemas.microsoft.com/office/drawing/2014/main" id="{A42300DC-A71B-E279-A333-0BEE36FBB78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467151" y="6572898"/>
            <a:ext cx="2954395" cy="285102"/>
          </a:xfrm>
          <a:prstGeom prst="rect">
            <a:avLst/>
          </a:prstGeom>
          <a:solidFill>
            <a:srgbClr val="B20D1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8590ADD3-4F3C-DA7A-B8D9-0DB7370E6A3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513526" y="6572898"/>
            <a:ext cx="1687618" cy="285102"/>
          </a:xfrm>
          <a:prstGeom prst="rect">
            <a:avLst/>
          </a:prstGeom>
          <a:solidFill>
            <a:srgbClr val="B20D1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2" name="Imagem 31" descr="Desenho de uma placa&#10;&#10;O conteúdo gerado por IA pode estar incorreto.">
            <a:extLst>
              <a:ext uri="{FF2B5EF4-FFF2-40B4-BE49-F238E27FC236}">
                <a16:creationId xmlns:a16="http://schemas.microsoft.com/office/drawing/2014/main" id="{B83B6EDB-EE93-13ED-9F12-70C4A8212D0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7775" y="5962606"/>
            <a:ext cx="1360792" cy="441152"/>
          </a:xfrm>
          <a:prstGeom prst="rect">
            <a:avLst/>
          </a:prstGeom>
        </p:spPr>
      </p:pic>
      <p:sp>
        <p:nvSpPr>
          <p:cNvPr id="35" name="Retângulo 34">
            <a:extLst>
              <a:ext uri="{FF2B5EF4-FFF2-40B4-BE49-F238E27FC236}">
                <a16:creationId xmlns:a16="http://schemas.microsoft.com/office/drawing/2014/main" id="{6103E0F6-374D-E21F-53D3-219980CE040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5400000">
            <a:off x="-3289302" y="3289301"/>
            <a:ext cx="6858002" cy="279400"/>
          </a:xfrm>
          <a:prstGeom prst="rect">
            <a:avLst/>
          </a:prstGeom>
          <a:solidFill>
            <a:srgbClr val="B20D1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3" name="Imagem 2" descr="Logotipo, nome da empresa&#10;&#10;O conteúdo gerado por IA pode estar incorreto.">
            <a:extLst>
              <a:ext uri="{FF2B5EF4-FFF2-40B4-BE49-F238E27FC236}">
                <a16:creationId xmlns:a16="http://schemas.microsoft.com/office/drawing/2014/main" id="{F6E76CE7-438F-11D5-5C55-BA01CDAE40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1632" y="5729813"/>
            <a:ext cx="1129131" cy="808316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FEC94674-F839-8AFC-DD69-030349336E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399" y="0"/>
            <a:ext cx="6850142" cy="6859764"/>
          </a:xfrm>
          <a:prstGeom prst="rect">
            <a:avLst/>
          </a:prstGeom>
        </p:spPr>
      </p:pic>
      <p:sp>
        <p:nvSpPr>
          <p:cNvPr id="6" name="Text 0">
            <a:extLst>
              <a:ext uri="{FF2B5EF4-FFF2-40B4-BE49-F238E27FC236}">
                <a16:creationId xmlns:a16="http://schemas.microsoft.com/office/drawing/2014/main" id="{BF3227CC-3876-7DD5-425B-29815D02091B}"/>
              </a:ext>
            </a:extLst>
          </p:cNvPr>
          <p:cNvSpPr/>
          <p:nvPr/>
        </p:nvSpPr>
        <p:spPr>
          <a:xfrm>
            <a:off x="8513064" y="850392"/>
            <a:ext cx="2569464" cy="16642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4625"/>
              </a:lnSpc>
            </a:pPr>
            <a:endParaRPr lang="en-US" sz="6000" b="1" dirty="0">
              <a:solidFill>
                <a:srgbClr val="930B11"/>
              </a:solidFill>
              <a:latin typeface="Arial" panose="020B0604020202020204" pitchFamily="34" charset="0"/>
              <a:ea typeface="Open Sans Bold" pitchFamily="34" charset="-122"/>
              <a:cs typeface="Arial" panose="020B0604020202020204" pitchFamily="34" charset="0"/>
            </a:endParaRPr>
          </a:p>
          <a:p>
            <a:pPr algn="ctr">
              <a:lnSpc>
                <a:spcPts val="4625"/>
              </a:lnSpc>
            </a:pPr>
            <a:r>
              <a:rPr lang="en-US" sz="6000" b="1" dirty="0">
                <a:solidFill>
                  <a:srgbClr val="930B11"/>
                </a:solidFill>
                <a:latin typeface="Arial" panose="020B0604020202020204" pitchFamily="34" charset="0"/>
                <a:ea typeface="Open Sans Bold" pitchFamily="34" charset="-122"/>
                <a:cs typeface="Arial" panose="020B0604020202020204" pitchFamily="34" charset="0"/>
              </a:rPr>
              <a:t>RPPS?</a:t>
            </a:r>
            <a:endParaRPr lang="en-US" sz="6000" dirty="0">
              <a:solidFill>
                <a:srgbClr val="930B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7737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9A1E8E-21F9-29C9-49D1-F7268BF8B6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Código QR&#10;&#10;O conteúdo gerado por IA pode estar incorreto.">
            <a:extLst>
              <a:ext uri="{FF2B5EF4-FFF2-40B4-BE49-F238E27FC236}">
                <a16:creationId xmlns:a16="http://schemas.microsoft.com/office/drawing/2014/main" id="{D48A5208-D30C-9387-9D04-7121B9B4E87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6426" y="6211174"/>
            <a:ext cx="1361884" cy="343282"/>
          </a:xfrm>
          <a:prstGeom prst="rect">
            <a:avLst/>
          </a:prstGeom>
        </p:spPr>
      </p:pic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03771975-C840-F52F-1460-DAD5099EFFFC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0" y="825500"/>
            <a:ext cx="11379200" cy="0"/>
          </a:xfrm>
          <a:prstGeom prst="line">
            <a:avLst/>
          </a:prstGeom>
          <a:ln>
            <a:solidFill>
              <a:srgbClr val="B20D1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riângulo Retângulo 9">
            <a:extLst>
              <a:ext uri="{FF2B5EF4-FFF2-40B4-BE49-F238E27FC236}">
                <a16:creationId xmlns:a16="http://schemas.microsoft.com/office/drawing/2014/main" id="{D8EB6862-7D3F-1B48-13BE-9E5677CA97D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6200000">
            <a:off x="10528310" y="5194310"/>
            <a:ext cx="1663690" cy="1663690"/>
          </a:xfrm>
          <a:prstGeom prst="rtTriangle">
            <a:avLst/>
          </a:prstGeom>
          <a:solidFill>
            <a:srgbClr val="B20D1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B20D15"/>
              </a:solidFill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5BFA487B-E21B-8611-1656-62DC4C646358}"/>
              </a:ext>
            </a:extLst>
          </p:cNvPr>
          <p:cNvSpPr txBox="1"/>
          <p:nvPr/>
        </p:nvSpPr>
        <p:spPr>
          <a:xfrm>
            <a:off x="1468685" y="129808"/>
            <a:ext cx="2613788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4000" b="1" dirty="0">
                <a:solidFill>
                  <a:srgbClr val="930B11"/>
                </a:solidFill>
              </a:rPr>
              <a:t>Precatórios</a:t>
            </a:r>
          </a:p>
        </p:txBody>
      </p:sp>
      <p:pic>
        <p:nvPicPr>
          <p:cNvPr id="3" name="Imagem 2" descr="Logotipo, nome da empresa&#10;&#10;O conteúdo gerado por IA pode estar incorreto.">
            <a:extLst>
              <a:ext uri="{FF2B5EF4-FFF2-40B4-BE49-F238E27FC236}">
                <a16:creationId xmlns:a16="http://schemas.microsoft.com/office/drawing/2014/main" id="{0D92646A-1E67-3F17-4DDD-EA8315149A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1856" y="5936976"/>
            <a:ext cx="1105244" cy="791216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987167E6-5470-7A34-1372-99A964D9B5CB}"/>
              </a:ext>
            </a:extLst>
          </p:cNvPr>
          <p:cNvSpPr txBox="1"/>
          <p:nvPr/>
        </p:nvSpPr>
        <p:spPr>
          <a:xfrm>
            <a:off x="1558686" y="754408"/>
            <a:ext cx="9074627" cy="580351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500" dirty="0">
                <a:solidFill>
                  <a:srgbClr val="002060"/>
                </a:solidFill>
              </a:rPr>
              <a:t>	</a:t>
            </a:r>
            <a:r>
              <a:rPr lang="pt-BR" sz="25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É obrigatória a inclusão no orçamento das entidades das verbas dos precatórios apresentadas até </a:t>
            </a:r>
            <a:r>
              <a:rPr lang="pt-BR" sz="25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1º de fevereiro </a:t>
            </a:r>
            <a:r>
              <a:rPr lang="pt-BR" sz="25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e o </a:t>
            </a:r>
            <a:r>
              <a:rPr lang="pt-BR" sz="2500" u="sng" dirty="0">
                <a:solidFill>
                  <a:schemeClr val="tx2">
                    <a:lumMod val="90000"/>
                    <a:lumOff val="10000"/>
                  </a:schemeClr>
                </a:solidFill>
              </a:rPr>
              <a:t>pagamento até o final do exercício seguinte</a:t>
            </a:r>
            <a:r>
              <a:rPr lang="pt-BR" sz="25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, </a:t>
            </a:r>
            <a:r>
              <a:rPr lang="pt-BR" sz="2500" i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atualizados monetariamente.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500" dirty="0">
                <a:solidFill>
                  <a:srgbClr val="002060"/>
                </a:solidFill>
              </a:rPr>
              <a:t>	</a:t>
            </a:r>
            <a:r>
              <a:rPr lang="pt-BR" sz="2500" dirty="0">
                <a:solidFill>
                  <a:srgbClr val="8E6C00"/>
                </a:solidFill>
              </a:rPr>
              <a:t>A preferencia para receber precatório passou a ser por causa do débito originário, </a:t>
            </a:r>
            <a:r>
              <a:rPr lang="pt-BR" sz="2500" b="1" dirty="0">
                <a:solidFill>
                  <a:srgbClr val="8E6C00"/>
                </a:solidFill>
              </a:rPr>
              <a:t>independente da natureza tributária. </a:t>
            </a:r>
            <a:r>
              <a:rPr lang="pt-BR" sz="2500" dirty="0">
                <a:solidFill>
                  <a:srgbClr val="930B11"/>
                </a:solidFill>
              </a:rPr>
              <a:t>	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500" dirty="0">
                <a:solidFill>
                  <a:schemeClr val="accent3">
                    <a:lumMod val="75000"/>
                  </a:schemeClr>
                </a:solidFill>
              </a:rPr>
              <a:t>	Limite para o pagamento de precatório de acordo com a receita liquida do Ente.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500" dirty="0">
                <a:solidFill>
                  <a:srgbClr val="930B11"/>
                </a:solidFill>
              </a:rPr>
              <a:t>	</a:t>
            </a:r>
            <a:r>
              <a:rPr lang="pt-BR" sz="2500" b="1" dirty="0">
                <a:solidFill>
                  <a:srgbClr val="7030A0"/>
                </a:solidFill>
              </a:rPr>
              <a:t>Autorização para realização de pagamentos, com desconto, mediante acordo. </a:t>
            </a:r>
          </a:p>
        </p:txBody>
      </p:sp>
    </p:spTree>
    <p:extLst>
      <p:ext uri="{BB962C8B-B14F-4D97-AF65-F5344CB8AC3E}">
        <p14:creationId xmlns:p14="http://schemas.microsoft.com/office/powerpoint/2010/main" val="25528230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D6E7C4-FC6A-6FB5-53FC-B293CE3F1F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Código QR&#10;&#10;O conteúdo gerado por IA pode estar incorreto.">
            <a:extLst>
              <a:ext uri="{FF2B5EF4-FFF2-40B4-BE49-F238E27FC236}">
                <a16:creationId xmlns:a16="http://schemas.microsoft.com/office/drawing/2014/main" id="{0AA51F33-4F9F-710B-43B8-CC2A6E8F219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6426" y="6211174"/>
            <a:ext cx="1361884" cy="343282"/>
          </a:xfrm>
          <a:prstGeom prst="rect">
            <a:avLst/>
          </a:prstGeom>
        </p:spPr>
      </p:pic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3853ED01-95E0-49FD-02F5-15DEC350A543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0" y="825500"/>
            <a:ext cx="11379200" cy="0"/>
          </a:xfrm>
          <a:prstGeom prst="line">
            <a:avLst/>
          </a:prstGeom>
          <a:ln>
            <a:solidFill>
              <a:srgbClr val="B20D1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riângulo Retângulo 9">
            <a:extLst>
              <a:ext uri="{FF2B5EF4-FFF2-40B4-BE49-F238E27FC236}">
                <a16:creationId xmlns:a16="http://schemas.microsoft.com/office/drawing/2014/main" id="{4041AD84-3CF8-D002-C251-CDB54D5DFAA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6200000">
            <a:off x="10528310" y="5194310"/>
            <a:ext cx="1663690" cy="1663690"/>
          </a:xfrm>
          <a:prstGeom prst="rtTriangle">
            <a:avLst/>
          </a:prstGeom>
          <a:solidFill>
            <a:srgbClr val="B20D1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B20D15"/>
              </a:solidFill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A006C35-92D2-454B-84EA-885F6FB5B031}"/>
              </a:ext>
            </a:extLst>
          </p:cNvPr>
          <p:cNvSpPr txBox="1"/>
          <p:nvPr/>
        </p:nvSpPr>
        <p:spPr>
          <a:xfrm>
            <a:off x="5212020" y="683936"/>
            <a:ext cx="4635348" cy="494949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pt-BR" sz="54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Será que Vale o pagamento de Precatório com desconto?</a:t>
            </a:r>
          </a:p>
        </p:txBody>
      </p:sp>
      <p:pic>
        <p:nvPicPr>
          <p:cNvPr id="3" name="Imagem 2" descr="Logotipo, nome da empresa&#10;&#10;O conteúdo gerado por IA pode estar incorreto.">
            <a:extLst>
              <a:ext uri="{FF2B5EF4-FFF2-40B4-BE49-F238E27FC236}">
                <a16:creationId xmlns:a16="http://schemas.microsoft.com/office/drawing/2014/main" id="{0B4B0161-092F-B521-B5C6-4BB8BD7655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1856" y="5936976"/>
            <a:ext cx="1105244" cy="791216"/>
          </a:xfrm>
          <a:prstGeom prst="rect">
            <a:avLst/>
          </a:prstGeom>
        </p:spPr>
      </p:pic>
      <p:pic>
        <p:nvPicPr>
          <p:cNvPr id="9218" name="Picture 2" descr="Prazos e processos: 5 dicas para agilizar o recebimento de precatórios">
            <a:extLst>
              <a:ext uri="{FF2B5EF4-FFF2-40B4-BE49-F238E27FC236}">
                <a16:creationId xmlns:a16="http://schemas.microsoft.com/office/drawing/2014/main" id="{0D38DF97-4A37-F6D7-12D6-A5C787A729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16" r="7240"/>
          <a:stretch>
            <a:fillRect/>
          </a:stretch>
        </p:blipFill>
        <p:spPr bwMode="auto">
          <a:xfrm>
            <a:off x="0" y="9"/>
            <a:ext cx="4635348" cy="6857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47723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B1C287-F90E-92DB-09A5-19FBA77A99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Código QR&#10;&#10;O conteúdo gerado por IA pode estar incorreto.">
            <a:extLst>
              <a:ext uri="{FF2B5EF4-FFF2-40B4-BE49-F238E27FC236}">
                <a16:creationId xmlns:a16="http://schemas.microsoft.com/office/drawing/2014/main" id="{F50135F1-8926-4921-0A98-EAB1F0D058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6426" y="6211174"/>
            <a:ext cx="1361884" cy="343282"/>
          </a:xfrm>
          <a:prstGeom prst="rect">
            <a:avLst/>
          </a:prstGeom>
        </p:spPr>
      </p:pic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56F40339-1D4C-D3EE-AEEE-FAF270FAF1AB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0" y="825500"/>
            <a:ext cx="11379200" cy="0"/>
          </a:xfrm>
          <a:prstGeom prst="line">
            <a:avLst/>
          </a:prstGeom>
          <a:ln>
            <a:solidFill>
              <a:srgbClr val="B20D1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riângulo Retângulo 9">
            <a:extLst>
              <a:ext uri="{FF2B5EF4-FFF2-40B4-BE49-F238E27FC236}">
                <a16:creationId xmlns:a16="http://schemas.microsoft.com/office/drawing/2014/main" id="{9F6CAEE8-9FDE-71B3-6580-FFCA57FD452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6200000">
            <a:off x="10528310" y="5194310"/>
            <a:ext cx="1663690" cy="1663690"/>
          </a:xfrm>
          <a:prstGeom prst="rtTriangle">
            <a:avLst/>
          </a:prstGeom>
          <a:solidFill>
            <a:srgbClr val="B20D1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rgbClr val="B20D15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5DC87FE-4ACE-7E35-D149-57085B3FA01D}"/>
              </a:ext>
            </a:extLst>
          </p:cNvPr>
          <p:cNvSpPr txBox="1"/>
          <p:nvPr/>
        </p:nvSpPr>
        <p:spPr>
          <a:xfrm>
            <a:off x="5347857" y="825500"/>
            <a:ext cx="6151418" cy="212365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marR="0" lvl="1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1200" cap="none" spc="0" normalizeH="0" baseline="0" noProof="0" dirty="0">
                <a:ln>
                  <a:noFill/>
                </a:ln>
                <a:solidFill>
                  <a:srgbClr val="930B11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Parcelamento </a:t>
            </a:r>
            <a:r>
              <a:rPr kumimoji="0" lang="pt-BR" sz="44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Excepcional </a:t>
            </a:r>
            <a:r>
              <a:rPr kumimoji="0" lang="pt-BR" sz="4400" b="1" i="0" u="none" strike="noStrike" kern="1200" cap="none" spc="0" normalizeH="0" baseline="0" noProof="0" dirty="0">
                <a:ln>
                  <a:noFill/>
                </a:ln>
                <a:solidFill>
                  <a:srgbClr val="930B11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dos Débitos Previdenciários</a:t>
            </a:r>
          </a:p>
        </p:txBody>
      </p:sp>
      <p:pic>
        <p:nvPicPr>
          <p:cNvPr id="7" name="Imagem 6" descr="Logotipo, nome da empresa&#10;&#10;O conteúdo gerado por IA pode estar incorreto.">
            <a:extLst>
              <a:ext uri="{FF2B5EF4-FFF2-40B4-BE49-F238E27FC236}">
                <a16:creationId xmlns:a16="http://schemas.microsoft.com/office/drawing/2014/main" id="{F508B34F-198C-103B-A2D1-5DC2E7BC69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1856" y="5936976"/>
            <a:ext cx="1105244" cy="791216"/>
          </a:xfrm>
          <a:prstGeom prst="rect">
            <a:avLst/>
          </a:prstGeom>
        </p:spPr>
      </p:pic>
      <p:pic>
        <p:nvPicPr>
          <p:cNvPr id="4100" name="Picture 4" descr="Parcelamento é opção para evitar exclusão do Simples">
            <a:extLst>
              <a:ext uri="{FF2B5EF4-FFF2-40B4-BE49-F238E27FC236}">
                <a16:creationId xmlns:a16="http://schemas.microsoft.com/office/drawing/2014/main" id="{7D5405F5-C4F0-A688-6A77-EEEAFCDCE4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09" r="27585"/>
          <a:stretch>
            <a:fillRect/>
          </a:stretch>
        </p:blipFill>
        <p:spPr bwMode="auto">
          <a:xfrm>
            <a:off x="0" y="6727"/>
            <a:ext cx="5347857" cy="6851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2592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FB5A43-D842-81D5-36F8-49AE7EA0AF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Código QR&#10;&#10;O conteúdo gerado por IA pode estar incorreto.">
            <a:extLst>
              <a:ext uri="{FF2B5EF4-FFF2-40B4-BE49-F238E27FC236}">
                <a16:creationId xmlns:a16="http://schemas.microsoft.com/office/drawing/2014/main" id="{99CD0572-5E50-9929-F105-DCD2332EB0C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6426" y="6211174"/>
            <a:ext cx="1361884" cy="343282"/>
          </a:xfrm>
          <a:prstGeom prst="rect">
            <a:avLst/>
          </a:prstGeom>
        </p:spPr>
      </p:pic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AE85BF28-8F21-A7E2-E5EE-4FC6881A8D66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0" y="825500"/>
            <a:ext cx="11379200" cy="0"/>
          </a:xfrm>
          <a:prstGeom prst="line">
            <a:avLst/>
          </a:prstGeom>
          <a:ln>
            <a:solidFill>
              <a:srgbClr val="B20D1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riângulo Retângulo 9">
            <a:extLst>
              <a:ext uri="{FF2B5EF4-FFF2-40B4-BE49-F238E27FC236}">
                <a16:creationId xmlns:a16="http://schemas.microsoft.com/office/drawing/2014/main" id="{5059FABD-9A80-00DF-4875-8625768C5AA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6200000">
            <a:off x="10528310" y="5194310"/>
            <a:ext cx="1663690" cy="1663690"/>
          </a:xfrm>
          <a:prstGeom prst="rtTriangle">
            <a:avLst/>
          </a:prstGeom>
          <a:solidFill>
            <a:srgbClr val="B20D1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rgbClr val="B20D15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67786B4-725E-2443-1D14-D846C4CFBC33}"/>
              </a:ext>
            </a:extLst>
          </p:cNvPr>
          <p:cNvSpPr txBox="1"/>
          <p:nvPr/>
        </p:nvSpPr>
        <p:spPr>
          <a:xfrm>
            <a:off x="748146" y="158411"/>
            <a:ext cx="1137919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930B11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Quem pode fazer o Parcelamento Excepcional?</a:t>
            </a:r>
          </a:p>
        </p:txBody>
      </p:sp>
      <p:pic>
        <p:nvPicPr>
          <p:cNvPr id="7" name="Imagem 6" descr="Logotipo, nome da empresa&#10;&#10;O conteúdo gerado por IA pode estar incorreto.">
            <a:extLst>
              <a:ext uri="{FF2B5EF4-FFF2-40B4-BE49-F238E27FC236}">
                <a16:creationId xmlns:a16="http://schemas.microsoft.com/office/drawing/2014/main" id="{F2988ED0-EFA7-B2F0-2259-44839DF243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1856" y="5936976"/>
            <a:ext cx="1105244" cy="791216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8D840E79-5F8A-0610-BB07-53EB454E1B15}"/>
              </a:ext>
            </a:extLst>
          </p:cNvPr>
          <p:cNvSpPr txBox="1"/>
          <p:nvPr/>
        </p:nvSpPr>
        <p:spPr>
          <a:xfrm>
            <a:off x="1052748" y="854024"/>
            <a:ext cx="10732851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srgbClr val="930B11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	</a:t>
            </a: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Os</a:t>
            </a:r>
            <a:r>
              <a:rPr kumimoji="0" lang="pt-BR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Entes Federativos:</a:t>
            </a: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	</a:t>
            </a:r>
            <a:r>
              <a:rPr kumimoji="0" lang="pt-BR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Estados, DF e </a:t>
            </a: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Municípios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F1B342DB-8218-713F-49B4-56418DE49736}"/>
              </a:ext>
            </a:extLst>
          </p:cNvPr>
          <p:cNvSpPr txBox="1"/>
          <p:nvPr/>
        </p:nvSpPr>
        <p:spPr>
          <a:xfrm>
            <a:off x="8747676" y="2950746"/>
            <a:ext cx="2242303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6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anose="02110004020202020204"/>
              </a:rPr>
              <a:t>RPPS</a:t>
            </a:r>
            <a:endParaRPr kumimoji="0" lang="pt-BR" sz="6000" b="1" i="0" u="none" strike="noStrike" kern="1200" cap="none" spc="0" normalizeH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3" name="Sinal de Multiplicação 2">
            <a:extLst>
              <a:ext uri="{FF2B5EF4-FFF2-40B4-BE49-F238E27FC236}">
                <a16:creationId xmlns:a16="http://schemas.microsoft.com/office/drawing/2014/main" id="{4F4B0665-6526-13CB-57A4-7136E08A2CAD}"/>
              </a:ext>
            </a:extLst>
          </p:cNvPr>
          <p:cNvSpPr/>
          <p:nvPr/>
        </p:nvSpPr>
        <p:spPr>
          <a:xfrm>
            <a:off x="6240451" y="2205850"/>
            <a:ext cx="2560320" cy="2505456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C40B4FFD-AC66-A14A-C22D-3DDE29ACF720}"/>
              </a:ext>
            </a:extLst>
          </p:cNvPr>
          <p:cNvSpPr txBox="1"/>
          <p:nvPr/>
        </p:nvSpPr>
        <p:spPr>
          <a:xfrm>
            <a:off x="966390" y="1906706"/>
            <a:ext cx="5471356" cy="34163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0" algn="just">
              <a:lnSpc>
                <a:spcPct val="150000"/>
              </a:lnSpc>
              <a:defRPr/>
            </a:pPr>
            <a:r>
              <a:rPr lang="pt-BR" sz="4000" b="1" dirty="0">
                <a:solidFill>
                  <a:srgbClr val="930B11"/>
                </a:solidFill>
              </a:rPr>
              <a:t>Prefeitura</a:t>
            </a:r>
            <a:endParaRPr lang="pt-BR" sz="4000" b="1" dirty="0">
              <a:solidFill>
                <a:srgbClr val="8E6C00"/>
              </a:solidFill>
            </a:endParaRPr>
          </a:p>
          <a:p>
            <a:pPr lvl="0" algn="just">
              <a:lnSpc>
                <a:spcPct val="150000"/>
              </a:lnSpc>
              <a:defRPr/>
            </a:pPr>
            <a:r>
              <a:rPr lang="pt-BR" sz="4000" b="1" dirty="0">
                <a:solidFill>
                  <a:srgbClr val="8E6C00"/>
                </a:solidFill>
              </a:rPr>
              <a:t>Câmara dos Vereadores</a:t>
            </a:r>
          </a:p>
          <a:p>
            <a:pPr lvl="0" algn="just">
              <a:lnSpc>
                <a:spcPct val="150000"/>
              </a:lnSpc>
              <a:defRPr/>
            </a:pPr>
            <a:r>
              <a:rPr lang="pt-BR" sz="4000" b="1" dirty="0">
                <a:solidFill>
                  <a:schemeClr val="accent5">
                    <a:lumMod val="75000"/>
                  </a:schemeClr>
                </a:solidFill>
              </a:rPr>
              <a:t>Autarquias e Fundações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pt-BR" sz="3600" i="0" u="none" strike="noStrike" kern="1200" cap="none" spc="0" normalizeH="0" baseline="0" noProof="0" dirty="0">
              <a:ln>
                <a:noFill/>
              </a:ln>
              <a:solidFill>
                <a:srgbClr val="930B11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3201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  <p:bldP spid="3" grpId="0" animBg="1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8D9D14-EDE5-2B8A-C2EE-6B04B5ACB5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Orientações Gerais para o Parcelamento Simplificado de Débitos  Previdenciários - ContNews">
            <a:extLst>
              <a:ext uri="{FF2B5EF4-FFF2-40B4-BE49-F238E27FC236}">
                <a16:creationId xmlns:a16="http://schemas.microsoft.com/office/drawing/2014/main" id="{0F522DD6-B19C-5FE8-CFB5-70C436B765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061"/>
            <a:ext cx="12192000" cy="6869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 descr="Código QR&#10;&#10;O conteúdo gerado por IA pode estar incorreto.">
            <a:extLst>
              <a:ext uri="{FF2B5EF4-FFF2-40B4-BE49-F238E27FC236}">
                <a16:creationId xmlns:a16="http://schemas.microsoft.com/office/drawing/2014/main" id="{DC9E06EF-FDB1-EC73-7538-9D0B5D65567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6426" y="6211174"/>
            <a:ext cx="1361884" cy="343282"/>
          </a:xfrm>
          <a:prstGeom prst="rect">
            <a:avLst/>
          </a:prstGeom>
        </p:spPr>
      </p:pic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F6470F74-8FF5-0A5F-D2A1-3A2BCFDC8A9B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0" y="825500"/>
            <a:ext cx="11379200" cy="0"/>
          </a:xfrm>
          <a:prstGeom prst="line">
            <a:avLst/>
          </a:prstGeom>
          <a:ln>
            <a:solidFill>
              <a:srgbClr val="B20D1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riângulo Retângulo 9">
            <a:extLst>
              <a:ext uri="{FF2B5EF4-FFF2-40B4-BE49-F238E27FC236}">
                <a16:creationId xmlns:a16="http://schemas.microsoft.com/office/drawing/2014/main" id="{531ECA13-5C42-A7B7-0ED5-CAF02D657C7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6200000">
            <a:off x="10528310" y="5194310"/>
            <a:ext cx="1663690" cy="1663690"/>
          </a:xfrm>
          <a:prstGeom prst="rtTriangle">
            <a:avLst/>
          </a:prstGeom>
          <a:solidFill>
            <a:srgbClr val="B20D1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rgbClr val="B20D15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D5CF3D2-D646-90D2-19F3-B37F1E7214D7}"/>
              </a:ext>
            </a:extLst>
          </p:cNvPr>
          <p:cNvSpPr txBox="1"/>
          <p:nvPr/>
        </p:nvSpPr>
        <p:spPr>
          <a:xfrm>
            <a:off x="1228438" y="129808"/>
            <a:ext cx="8386618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930B11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Quais os Débitos podem ser Parcelados?</a:t>
            </a:r>
          </a:p>
        </p:txBody>
      </p:sp>
      <p:pic>
        <p:nvPicPr>
          <p:cNvPr id="7" name="Imagem 6" descr="Logotipo, nome da empresa&#10;&#10;O conteúdo gerado por IA pode estar incorreto.">
            <a:extLst>
              <a:ext uri="{FF2B5EF4-FFF2-40B4-BE49-F238E27FC236}">
                <a16:creationId xmlns:a16="http://schemas.microsoft.com/office/drawing/2014/main" id="{105160B2-DDF4-495B-2960-17B018A7E8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1856" y="5936976"/>
            <a:ext cx="1105244" cy="791216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BFDCC78B-7C47-4696-7D51-FC4A3CAF75A8}"/>
              </a:ext>
            </a:extLst>
          </p:cNvPr>
          <p:cNvSpPr txBox="1"/>
          <p:nvPr/>
        </p:nvSpPr>
        <p:spPr>
          <a:xfrm>
            <a:off x="1497856" y="984294"/>
            <a:ext cx="9502653" cy="449353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571500" marR="0" lvl="0" indent="-571500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t-BR" sz="50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ptos" panose="02110004020202020204"/>
              </a:rPr>
              <a:t>De Contribuições;</a:t>
            </a:r>
            <a:endParaRPr lang="pt-BR" sz="5000" b="1" dirty="0">
              <a:solidFill>
                <a:schemeClr val="accent1">
                  <a:lumMod val="50000"/>
                </a:schemeClr>
              </a:solidFill>
              <a:latin typeface="Aptos" panose="02110004020202020204"/>
            </a:endParaRPr>
          </a:p>
          <a:p>
            <a:pPr marL="571500" marR="0" lvl="0" indent="-571500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pt-BR" sz="5000" b="1" baseline="0" dirty="0">
                <a:solidFill>
                  <a:schemeClr val="accent3">
                    <a:lumMod val="75000"/>
                  </a:schemeClr>
                </a:solidFill>
                <a:latin typeface="Aptos" panose="02110004020202020204"/>
              </a:rPr>
              <a:t>Os Já Parcelados e Reparcelados;</a:t>
            </a:r>
          </a:p>
          <a:p>
            <a:pPr marL="571500" marR="0" lvl="0" indent="-571500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pt-BR" sz="5000" b="1" dirty="0">
                <a:solidFill>
                  <a:schemeClr val="accent5">
                    <a:lumMod val="75000"/>
                  </a:schemeClr>
                </a:solidFill>
                <a:latin typeface="Aptos" panose="02110004020202020204"/>
              </a:rPr>
              <a:t>Os Demais Débitos.</a:t>
            </a:r>
            <a:endParaRPr lang="pt-BR" sz="5000" b="1" baseline="0" dirty="0">
              <a:solidFill>
                <a:schemeClr val="accent5">
                  <a:lumMod val="75000"/>
                </a:schemeClr>
              </a:solidFill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35407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9176</TotalTime>
  <Words>656</Words>
  <Application>Microsoft Office PowerPoint</Application>
  <PresentationFormat>Widescreen</PresentationFormat>
  <Paragraphs>93</Paragraphs>
  <Slides>24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25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William Vinicius de Araujo</dc:creator>
  <cp:lastModifiedBy>Reges Moises dos Santos</cp:lastModifiedBy>
  <cp:revision>57</cp:revision>
  <dcterms:created xsi:type="dcterms:W3CDTF">2025-08-13T19:05:39Z</dcterms:created>
  <dcterms:modified xsi:type="dcterms:W3CDTF">2025-10-22T13:54:04Z</dcterms:modified>
</cp:coreProperties>
</file>