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9" r:id="rId5"/>
    <p:sldId id="987" r:id="rId6"/>
    <p:sldId id="988" r:id="rId7"/>
    <p:sldId id="342" r:id="rId8"/>
    <p:sldId id="943" r:id="rId9"/>
    <p:sldId id="386" r:id="rId10"/>
    <p:sldId id="990" r:id="rId11"/>
    <p:sldId id="961" r:id="rId12"/>
    <p:sldId id="981" r:id="rId13"/>
    <p:sldId id="920" r:id="rId14"/>
    <p:sldId id="970" r:id="rId15"/>
    <p:sldId id="357" r:id="rId16"/>
    <p:sldId id="360" r:id="rId17"/>
    <p:sldId id="361" r:id="rId18"/>
    <p:sldId id="384" r:id="rId19"/>
    <p:sldId id="363" r:id="rId20"/>
    <p:sldId id="97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33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283" autoAdjust="0"/>
  </p:normalViewPr>
  <p:slideViewPr>
    <p:cSldViewPr snapToGrid="0">
      <p:cViewPr>
        <p:scale>
          <a:sx n="90" d="100"/>
          <a:sy n="90" d="100"/>
        </p:scale>
        <p:origin x="13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CFBE9-5CD1-4E3D-9178-DF3BB5B4199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2C73D4-3A02-434E-A837-F20D83E5BDFE}">
      <dgm:prSet/>
      <dgm:spPr/>
      <dgm:t>
        <a:bodyPr/>
        <a:lstStyle/>
        <a:p>
          <a:r>
            <a:rPr lang="pt-BR" b="1" dirty="0">
              <a:latin typeface="Work Sans" pitchFamily="2" charset="0"/>
              <a:ea typeface="Yu Gothic UI" panose="020B0500000000000000" pitchFamily="34" charset="-128"/>
            </a:rPr>
            <a:t>CARÁTER</a:t>
          </a:r>
          <a:r>
            <a:rPr lang="pt-BR" dirty="0">
              <a:latin typeface="Work Sans" pitchFamily="2" charset="0"/>
              <a:ea typeface="Yu Gothic UI" panose="020B0500000000000000" pitchFamily="34" charset="-128"/>
            </a:rPr>
            <a:t> </a:t>
          </a:r>
          <a:r>
            <a:rPr lang="pt-BR" b="1" dirty="0">
              <a:latin typeface="Work Sans" pitchFamily="2" charset="0"/>
              <a:ea typeface="Yu Gothic UI" panose="020B0500000000000000" pitchFamily="34" charset="-128"/>
            </a:rPr>
            <a:t>PEDAGÓGICO</a:t>
          </a:r>
          <a:endParaRPr lang="pt-BR" b="1" dirty="0"/>
        </a:p>
      </dgm:t>
    </dgm:pt>
    <dgm:pt modelId="{1138FF68-7C9A-4609-985B-F95FFD0B48C4}" type="parTrans" cxnId="{90B5361F-84E1-4D44-91F9-D3B01C1E9742}">
      <dgm:prSet/>
      <dgm:spPr/>
      <dgm:t>
        <a:bodyPr/>
        <a:lstStyle/>
        <a:p>
          <a:endParaRPr lang="pt-BR"/>
        </a:p>
      </dgm:t>
    </dgm:pt>
    <dgm:pt modelId="{8674F36E-8845-4B3A-A4A0-A63998DF8347}" type="sibTrans" cxnId="{90B5361F-84E1-4D44-91F9-D3B01C1E974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ala de aula com preenchimento sólido"/>
        </a:ext>
      </dgm:extLst>
    </dgm:pt>
    <dgm:pt modelId="{10CB2051-F252-43F2-9C8C-CE700E731098}" type="pres">
      <dgm:prSet presAssocID="{780CFBE9-5CD1-4E3D-9178-DF3BB5B41999}" presName="Name0" presStyleCnt="0">
        <dgm:presLayoutVars>
          <dgm:chMax val="21"/>
          <dgm:chPref val="21"/>
        </dgm:presLayoutVars>
      </dgm:prSet>
      <dgm:spPr/>
    </dgm:pt>
    <dgm:pt modelId="{53594F74-1C6E-42D7-A6CD-EB6DC9774B08}" type="pres">
      <dgm:prSet presAssocID="{FD2C73D4-3A02-434E-A837-F20D83E5BDFE}" presName="text1" presStyleCnt="0"/>
      <dgm:spPr/>
    </dgm:pt>
    <dgm:pt modelId="{D8376105-A0E3-4A0D-882A-6FB09989462A}" type="pres">
      <dgm:prSet presAssocID="{FD2C73D4-3A02-434E-A837-F20D83E5BDFE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649B124-6518-4752-A694-45C82F9DD80B}" type="pres">
      <dgm:prSet presAssocID="{FD2C73D4-3A02-434E-A837-F20D83E5BDFE}" presName="textaccent1" presStyleCnt="0"/>
      <dgm:spPr/>
    </dgm:pt>
    <dgm:pt modelId="{BFDCBFD1-5BD0-4F44-A90B-142C26E7B4F4}" type="pres">
      <dgm:prSet presAssocID="{FD2C73D4-3A02-434E-A837-F20D83E5BDFE}" presName="accentRepeatNode" presStyleLbl="solidAlignAcc1" presStyleIdx="0" presStyleCnt="2"/>
      <dgm:spPr/>
    </dgm:pt>
    <dgm:pt modelId="{DEA9870E-94D1-4440-A455-574201F5840F}" type="pres">
      <dgm:prSet presAssocID="{8674F36E-8845-4B3A-A4A0-A63998DF8347}" presName="image1" presStyleCnt="0"/>
      <dgm:spPr/>
    </dgm:pt>
    <dgm:pt modelId="{F56F6C15-6BE9-49BE-8DA5-B2CEF7DF99DC}" type="pres">
      <dgm:prSet presAssocID="{8674F36E-8845-4B3A-A4A0-A63998DF8347}" presName="imageRepeatNode" presStyleLbl="alignAcc1" presStyleIdx="0" presStyleCnt="1"/>
      <dgm:spPr/>
    </dgm:pt>
    <dgm:pt modelId="{9EEC0562-913E-43D5-B237-66981733C053}" type="pres">
      <dgm:prSet presAssocID="{8674F36E-8845-4B3A-A4A0-A63998DF8347}" presName="imageaccent1" presStyleCnt="0"/>
      <dgm:spPr/>
    </dgm:pt>
    <dgm:pt modelId="{8A5C2670-7CF2-48B9-908A-0D41234ACF94}" type="pres">
      <dgm:prSet presAssocID="{8674F36E-8845-4B3A-A4A0-A63998DF8347}" presName="accentRepeatNode" presStyleLbl="solidAlignAcc1" presStyleIdx="1" presStyleCnt="2"/>
      <dgm:spPr/>
    </dgm:pt>
  </dgm:ptLst>
  <dgm:cxnLst>
    <dgm:cxn modelId="{90B5361F-84E1-4D44-91F9-D3B01C1E9742}" srcId="{780CFBE9-5CD1-4E3D-9178-DF3BB5B41999}" destId="{FD2C73D4-3A02-434E-A837-F20D83E5BDFE}" srcOrd="0" destOrd="0" parTransId="{1138FF68-7C9A-4609-985B-F95FFD0B48C4}" sibTransId="{8674F36E-8845-4B3A-A4A0-A63998DF8347}"/>
    <dgm:cxn modelId="{94F0B525-E6F6-48BE-8FC6-87885C8C6D3C}" type="presOf" srcId="{FD2C73D4-3A02-434E-A837-F20D83E5BDFE}" destId="{D8376105-A0E3-4A0D-882A-6FB09989462A}" srcOrd="0" destOrd="0" presId="urn:microsoft.com/office/officeart/2008/layout/HexagonCluster"/>
    <dgm:cxn modelId="{BF7214A6-5C2F-48F6-BB19-7BE8DC987C64}" type="presOf" srcId="{8674F36E-8845-4B3A-A4A0-A63998DF8347}" destId="{F56F6C15-6BE9-49BE-8DA5-B2CEF7DF99DC}" srcOrd="0" destOrd="0" presId="urn:microsoft.com/office/officeart/2008/layout/HexagonCluster"/>
    <dgm:cxn modelId="{D0F367D9-C680-48F1-8C6C-B55309D43FB2}" type="presOf" srcId="{780CFBE9-5CD1-4E3D-9178-DF3BB5B41999}" destId="{10CB2051-F252-43F2-9C8C-CE700E731098}" srcOrd="0" destOrd="0" presId="urn:microsoft.com/office/officeart/2008/layout/HexagonCluster"/>
    <dgm:cxn modelId="{F66F1475-9B43-4E65-BF7E-AFC2B3501202}" type="presParOf" srcId="{10CB2051-F252-43F2-9C8C-CE700E731098}" destId="{53594F74-1C6E-42D7-A6CD-EB6DC9774B08}" srcOrd="0" destOrd="0" presId="urn:microsoft.com/office/officeart/2008/layout/HexagonCluster"/>
    <dgm:cxn modelId="{E5C72C90-AC0F-42EA-9459-8A1319E0C984}" type="presParOf" srcId="{53594F74-1C6E-42D7-A6CD-EB6DC9774B08}" destId="{D8376105-A0E3-4A0D-882A-6FB09989462A}" srcOrd="0" destOrd="0" presId="urn:microsoft.com/office/officeart/2008/layout/HexagonCluster"/>
    <dgm:cxn modelId="{983E570B-E6A2-4E31-8372-E6DB1F3C5A38}" type="presParOf" srcId="{10CB2051-F252-43F2-9C8C-CE700E731098}" destId="{5649B124-6518-4752-A694-45C82F9DD80B}" srcOrd="1" destOrd="0" presId="urn:microsoft.com/office/officeart/2008/layout/HexagonCluster"/>
    <dgm:cxn modelId="{626F1D86-1641-4AB0-80B9-E60B3C7F839C}" type="presParOf" srcId="{5649B124-6518-4752-A694-45C82F9DD80B}" destId="{BFDCBFD1-5BD0-4F44-A90B-142C26E7B4F4}" srcOrd="0" destOrd="0" presId="urn:microsoft.com/office/officeart/2008/layout/HexagonCluster"/>
    <dgm:cxn modelId="{633DECC7-5E54-4520-8938-C8F13617EB1F}" type="presParOf" srcId="{10CB2051-F252-43F2-9C8C-CE700E731098}" destId="{DEA9870E-94D1-4440-A455-574201F5840F}" srcOrd="2" destOrd="0" presId="urn:microsoft.com/office/officeart/2008/layout/HexagonCluster"/>
    <dgm:cxn modelId="{8752D51D-3F75-40A6-B1CA-AF2811FB2E2A}" type="presParOf" srcId="{DEA9870E-94D1-4440-A455-574201F5840F}" destId="{F56F6C15-6BE9-49BE-8DA5-B2CEF7DF99DC}" srcOrd="0" destOrd="0" presId="urn:microsoft.com/office/officeart/2008/layout/HexagonCluster"/>
    <dgm:cxn modelId="{C3938A13-8A6A-42EF-A6DC-2BFD352EC5DE}" type="presParOf" srcId="{10CB2051-F252-43F2-9C8C-CE700E731098}" destId="{9EEC0562-913E-43D5-B237-66981733C053}" srcOrd="3" destOrd="0" presId="urn:microsoft.com/office/officeart/2008/layout/HexagonCluster"/>
    <dgm:cxn modelId="{C711691E-3A6D-47F2-B3AC-30B483357534}" type="presParOf" srcId="{9EEC0562-913E-43D5-B237-66981733C053}" destId="{8A5C2670-7CF2-48B9-908A-0D41234ACF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9A38D-50E4-49AC-840F-D45F8B7173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62725A-9EEE-4585-A046-2E9927EA4846}">
      <dgm:prSet phldrT="[Texto]"/>
      <dgm:spPr>
        <a:solidFill>
          <a:srgbClr val="3399FF"/>
        </a:solidFill>
      </dgm:spPr>
      <dgm:t>
        <a:bodyPr/>
        <a:lstStyle/>
        <a:p>
          <a:r>
            <a:rPr lang="pt-BR" b="1" dirty="0"/>
            <a:t>78 RPPS MUNICIPAIS</a:t>
          </a:r>
        </a:p>
      </dgm:t>
    </dgm:pt>
    <dgm:pt modelId="{8725B005-EAAC-474E-A3BC-D7299DAF26E6}" type="parTrans" cxnId="{919E936F-92A7-4734-85A4-6DF42B3427C1}">
      <dgm:prSet/>
      <dgm:spPr/>
      <dgm:t>
        <a:bodyPr/>
        <a:lstStyle/>
        <a:p>
          <a:endParaRPr lang="pt-BR"/>
        </a:p>
      </dgm:t>
    </dgm:pt>
    <dgm:pt modelId="{45DBE5B4-815F-477F-A0CD-061AB5BAF43A}" type="sibTrans" cxnId="{919E936F-92A7-4734-85A4-6DF42B3427C1}">
      <dgm:prSet/>
      <dgm:spPr/>
      <dgm:t>
        <a:bodyPr/>
        <a:lstStyle/>
        <a:p>
          <a:endParaRPr lang="pt-BR"/>
        </a:p>
      </dgm:t>
    </dgm:pt>
    <dgm:pt modelId="{6570D4DD-6A2E-4088-A931-6094EEC923CE}">
      <dgm:prSet phldrT="[Texto]"/>
      <dgm:spPr>
        <a:solidFill>
          <a:srgbClr val="CC3300">
            <a:alpha val="89804"/>
          </a:srgb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AUSÊNCIA DE CAPITALIZAÇÃO</a:t>
          </a:r>
        </a:p>
      </dgm:t>
    </dgm:pt>
    <dgm:pt modelId="{17DCB690-32C0-49EB-A8B4-D6746B242E86}" type="parTrans" cxnId="{1A1F16EC-8A79-47C0-9099-E64A0DB4C7A2}">
      <dgm:prSet/>
      <dgm:spPr/>
      <dgm:t>
        <a:bodyPr/>
        <a:lstStyle/>
        <a:p>
          <a:endParaRPr lang="pt-BR"/>
        </a:p>
      </dgm:t>
    </dgm:pt>
    <dgm:pt modelId="{6CF31786-A154-4F90-BCD8-2E9142E6720E}" type="sibTrans" cxnId="{1A1F16EC-8A79-47C0-9099-E64A0DB4C7A2}">
      <dgm:prSet/>
      <dgm:spPr/>
      <dgm:t>
        <a:bodyPr/>
        <a:lstStyle/>
        <a:p>
          <a:endParaRPr lang="pt-BR"/>
        </a:p>
      </dgm:t>
    </dgm:pt>
    <dgm:pt modelId="{286A93E1-462A-4CEE-B97E-DB3E4FC19264}" type="pres">
      <dgm:prSet presAssocID="{B639A38D-50E4-49AC-840F-D45F8B71731D}" presName="Name0" presStyleCnt="0">
        <dgm:presLayoutVars>
          <dgm:dir/>
          <dgm:animLvl val="lvl"/>
          <dgm:resizeHandles val="exact"/>
        </dgm:presLayoutVars>
      </dgm:prSet>
      <dgm:spPr/>
    </dgm:pt>
    <dgm:pt modelId="{FCDB67FC-4488-4A48-90BA-40EBC498260E}" type="pres">
      <dgm:prSet presAssocID="{3D62725A-9EEE-4585-A046-2E9927EA4846}" presName="boxAndChildren" presStyleCnt="0"/>
      <dgm:spPr/>
    </dgm:pt>
    <dgm:pt modelId="{6B242915-26D4-4643-A01A-BA53919F98E8}" type="pres">
      <dgm:prSet presAssocID="{3D62725A-9EEE-4585-A046-2E9927EA4846}" presName="parentTextBox" presStyleLbl="node1" presStyleIdx="0" presStyleCnt="1"/>
      <dgm:spPr/>
    </dgm:pt>
    <dgm:pt modelId="{70576E1C-7D00-450F-8CA8-ED5C346C3F9D}" type="pres">
      <dgm:prSet presAssocID="{3D62725A-9EEE-4585-A046-2E9927EA4846}" presName="entireBox" presStyleLbl="node1" presStyleIdx="0" presStyleCnt="1"/>
      <dgm:spPr/>
    </dgm:pt>
    <dgm:pt modelId="{78D6F261-F756-4C82-A056-FBA3B95CCCDE}" type="pres">
      <dgm:prSet presAssocID="{3D62725A-9EEE-4585-A046-2E9927EA4846}" presName="descendantBox" presStyleCnt="0"/>
      <dgm:spPr/>
    </dgm:pt>
    <dgm:pt modelId="{8CC7A4DF-ECB0-4548-A3A8-E4B5CA9E141A}" type="pres">
      <dgm:prSet presAssocID="{6570D4DD-6A2E-4088-A931-6094EEC923CE}" presName="childTextBox" presStyleLbl="fgAccFollowNode1" presStyleIdx="0" presStyleCnt="1" custLinFactNeighborX="-38181" custLinFactNeighborY="16082">
        <dgm:presLayoutVars>
          <dgm:bulletEnabled val="1"/>
        </dgm:presLayoutVars>
      </dgm:prSet>
      <dgm:spPr/>
    </dgm:pt>
  </dgm:ptLst>
  <dgm:cxnLst>
    <dgm:cxn modelId="{20521C24-5186-4564-8B5D-F80DC662619B}" type="presOf" srcId="{3D62725A-9EEE-4585-A046-2E9927EA4846}" destId="{70576E1C-7D00-450F-8CA8-ED5C346C3F9D}" srcOrd="1" destOrd="0" presId="urn:microsoft.com/office/officeart/2005/8/layout/process4"/>
    <dgm:cxn modelId="{B1ED9C27-080B-46F9-9825-B51018478964}" type="presOf" srcId="{6570D4DD-6A2E-4088-A931-6094EEC923CE}" destId="{8CC7A4DF-ECB0-4548-A3A8-E4B5CA9E141A}" srcOrd="0" destOrd="0" presId="urn:microsoft.com/office/officeart/2005/8/layout/process4"/>
    <dgm:cxn modelId="{D5CA3866-5117-433A-A727-0210ABF03AFC}" type="presOf" srcId="{3D62725A-9EEE-4585-A046-2E9927EA4846}" destId="{6B242915-26D4-4643-A01A-BA53919F98E8}" srcOrd="0" destOrd="0" presId="urn:microsoft.com/office/officeart/2005/8/layout/process4"/>
    <dgm:cxn modelId="{919E936F-92A7-4734-85A4-6DF42B3427C1}" srcId="{B639A38D-50E4-49AC-840F-D45F8B71731D}" destId="{3D62725A-9EEE-4585-A046-2E9927EA4846}" srcOrd="0" destOrd="0" parTransId="{8725B005-EAAC-474E-A3BC-D7299DAF26E6}" sibTransId="{45DBE5B4-815F-477F-A0CD-061AB5BAF43A}"/>
    <dgm:cxn modelId="{C03D39B9-6E27-4E6E-A11B-64A8ACDFF9AA}" type="presOf" srcId="{B639A38D-50E4-49AC-840F-D45F8B71731D}" destId="{286A93E1-462A-4CEE-B97E-DB3E4FC19264}" srcOrd="0" destOrd="0" presId="urn:microsoft.com/office/officeart/2005/8/layout/process4"/>
    <dgm:cxn modelId="{1A1F16EC-8A79-47C0-9099-E64A0DB4C7A2}" srcId="{3D62725A-9EEE-4585-A046-2E9927EA4846}" destId="{6570D4DD-6A2E-4088-A931-6094EEC923CE}" srcOrd="0" destOrd="0" parTransId="{17DCB690-32C0-49EB-A8B4-D6746B242E86}" sibTransId="{6CF31786-A154-4F90-BCD8-2E9142E6720E}"/>
    <dgm:cxn modelId="{4CD45EA3-2BF1-42E4-9B5A-6CCA11EBC04F}" type="presParOf" srcId="{286A93E1-462A-4CEE-B97E-DB3E4FC19264}" destId="{FCDB67FC-4488-4A48-90BA-40EBC498260E}" srcOrd="0" destOrd="0" presId="urn:microsoft.com/office/officeart/2005/8/layout/process4"/>
    <dgm:cxn modelId="{7ABE4989-E1A4-4B32-AAAD-6D04911480D5}" type="presParOf" srcId="{FCDB67FC-4488-4A48-90BA-40EBC498260E}" destId="{6B242915-26D4-4643-A01A-BA53919F98E8}" srcOrd="0" destOrd="0" presId="urn:microsoft.com/office/officeart/2005/8/layout/process4"/>
    <dgm:cxn modelId="{BB02B260-8BD5-4A48-A977-47B96C0C71BE}" type="presParOf" srcId="{FCDB67FC-4488-4A48-90BA-40EBC498260E}" destId="{70576E1C-7D00-450F-8CA8-ED5C346C3F9D}" srcOrd="1" destOrd="0" presId="urn:microsoft.com/office/officeart/2005/8/layout/process4"/>
    <dgm:cxn modelId="{2D72A103-3463-43FC-B38C-B210118E862C}" type="presParOf" srcId="{FCDB67FC-4488-4A48-90BA-40EBC498260E}" destId="{78D6F261-F756-4C82-A056-FBA3B95CCCDE}" srcOrd="2" destOrd="0" presId="urn:microsoft.com/office/officeart/2005/8/layout/process4"/>
    <dgm:cxn modelId="{56BA4DAD-916F-4C05-98A3-4003E680E5EC}" type="presParOf" srcId="{78D6F261-F756-4C82-A056-FBA3B95CCCDE}" destId="{8CC7A4DF-ECB0-4548-A3A8-E4B5CA9E14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9A38D-50E4-49AC-840F-D45F8B7173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62725A-9EEE-4585-A046-2E9927EA4846}">
      <dgm:prSet phldrT="[Texto]"/>
      <dgm:spPr>
        <a:solidFill>
          <a:srgbClr val="3399FF"/>
        </a:solidFill>
      </dgm:spPr>
      <dgm:t>
        <a:bodyPr/>
        <a:lstStyle/>
        <a:p>
          <a:r>
            <a:rPr lang="pt-BR" b="1" dirty="0"/>
            <a:t>11 RPPS MUNICIPAIS</a:t>
          </a:r>
        </a:p>
      </dgm:t>
    </dgm:pt>
    <dgm:pt modelId="{8725B005-EAAC-474E-A3BC-D7299DAF26E6}" type="parTrans" cxnId="{919E936F-92A7-4734-85A4-6DF42B3427C1}">
      <dgm:prSet/>
      <dgm:spPr/>
      <dgm:t>
        <a:bodyPr/>
        <a:lstStyle/>
        <a:p>
          <a:endParaRPr lang="pt-BR"/>
        </a:p>
      </dgm:t>
    </dgm:pt>
    <dgm:pt modelId="{45DBE5B4-815F-477F-A0CD-061AB5BAF43A}" type="sibTrans" cxnId="{919E936F-92A7-4734-85A4-6DF42B3427C1}">
      <dgm:prSet/>
      <dgm:spPr/>
      <dgm:t>
        <a:bodyPr/>
        <a:lstStyle/>
        <a:p>
          <a:endParaRPr lang="pt-BR"/>
        </a:p>
      </dgm:t>
    </dgm:pt>
    <dgm:pt modelId="{6570D4DD-6A2E-4088-A931-6094EEC923CE}">
      <dgm:prSet phldrT="[Texto]"/>
      <dgm:spPr>
        <a:solidFill>
          <a:srgbClr val="CC3300">
            <a:alpha val="89804"/>
          </a:srgb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AUSÊNCIA DE CAPITALIZAÇÃO</a:t>
          </a:r>
        </a:p>
      </dgm:t>
    </dgm:pt>
    <dgm:pt modelId="{17DCB690-32C0-49EB-A8B4-D6746B242E86}" type="parTrans" cxnId="{1A1F16EC-8A79-47C0-9099-E64A0DB4C7A2}">
      <dgm:prSet/>
      <dgm:spPr/>
      <dgm:t>
        <a:bodyPr/>
        <a:lstStyle/>
        <a:p>
          <a:endParaRPr lang="pt-BR"/>
        </a:p>
      </dgm:t>
    </dgm:pt>
    <dgm:pt modelId="{6CF31786-A154-4F90-BCD8-2E9142E6720E}" type="sibTrans" cxnId="{1A1F16EC-8A79-47C0-9099-E64A0DB4C7A2}">
      <dgm:prSet/>
      <dgm:spPr/>
      <dgm:t>
        <a:bodyPr/>
        <a:lstStyle/>
        <a:p>
          <a:endParaRPr lang="pt-BR"/>
        </a:p>
      </dgm:t>
    </dgm:pt>
    <dgm:pt modelId="{286A93E1-462A-4CEE-B97E-DB3E4FC19264}" type="pres">
      <dgm:prSet presAssocID="{B639A38D-50E4-49AC-840F-D45F8B71731D}" presName="Name0" presStyleCnt="0">
        <dgm:presLayoutVars>
          <dgm:dir/>
          <dgm:animLvl val="lvl"/>
          <dgm:resizeHandles val="exact"/>
        </dgm:presLayoutVars>
      </dgm:prSet>
      <dgm:spPr/>
    </dgm:pt>
    <dgm:pt modelId="{FCDB67FC-4488-4A48-90BA-40EBC498260E}" type="pres">
      <dgm:prSet presAssocID="{3D62725A-9EEE-4585-A046-2E9927EA4846}" presName="boxAndChildren" presStyleCnt="0"/>
      <dgm:spPr/>
    </dgm:pt>
    <dgm:pt modelId="{6B242915-26D4-4643-A01A-BA53919F98E8}" type="pres">
      <dgm:prSet presAssocID="{3D62725A-9EEE-4585-A046-2E9927EA4846}" presName="parentTextBox" presStyleLbl="node1" presStyleIdx="0" presStyleCnt="1"/>
      <dgm:spPr/>
    </dgm:pt>
    <dgm:pt modelId="{70576E1C-7D00-450F-8CA8-ED5C346C3F9D}" type="pres">
      <dgm:prSet presAssocID="{3D62725A-9EEE-4585-A046-2E9927EA4846}" presName="entireBox" presStyleLbl="node1" presStyleIdx="0" presStyleCnt="1"/>
      <dgm:spPr/>
    </dgm:pt>
    <dgm:pt modelId="{78D6F261-F756-4C82-A056-FBA3B95CCCDE}" type="pres">
      <dgm:prSet presAssocID="{3D62725A-9EEE-4585-A046-2E9927EA4846}" presName="descendantBox" presStyleCnt="0"/>
      <dgm:spPr/>
    </dgm:pt>
    <dgm:pt modelId="{8CC7A4DF-ECB0-4548-A3A8-E4B5CA9E141A}" type="pres">
      <dgm:prSet presAssocID="{6570D4DD-6A2E-4088-A931-6094EEC923CE}" presName="childTextBox" presStyleLbl="fgAccFollowNode1" presStyleIdx="0" presStyleCnt="1" custLinFactNeighborX="-38181" custLinFactNeighborY="16082">
        <dgm:presLayoutVars>
          <dgm:bulletEnabled val="1"/>
        </dgm:presLayoutVars>
      </dgm:prSet>
      <dgm:spPr/>
    </dgm:pt>
  </dgm:ptLst>
  <dgm:cxnLst>
    <dgm:cxn modelId="{20521C24-5186-4564-8B5D-F80DC662619B}" type="presOf" srcId="{3D62725A-9EEE-4585-A046-2E9927EA4846}" destId="{70576E1C-7D00-450F-8CA8-ED5C346C3F9D}" srcOrd="1" destOrd="0" presId="urn:microsoft.com/office/officeart/2005/8/layout/process4"/>
    <dgm:cxn modelId="{B1ED9C27-080B-46F9-9825-B51018478964}" type="presOf" srcId="{6570D4DD-6A2E-4088-A931-6094EEC923CE}" destId="{8CC7A4DF-ECB0-4548-A3A8-E4B5CA9E141A}" srcOrd="0" destOrd="0" presId="urn:microsoft.com/office/officeart/2005/8/layout/process4"/>
    <dgm:cxn modelId="{D5CA3866-5117-433A-A727-0210ABF03AFC}" type="presOf" srcId="{3D62725A-9EEE-4585-A046-2E9927EA4846}" destId="{6B242915-26D4-4643-A01A-BA53919F98E8}" srcOrd="0" destOrd="0" presId="urn:microsoft.com/office/officeart/2005/8/layout/process4"/>
    <dgm:cxn modelId="{919E936F-92A7-4734-85A4-6DF42B3427C1}" srcId="{B639A38D-50E4-49AC-840F-D45F8B71731D}" destId="{3D62725A-9EEE-4585-A046-2E9927EA4846}" srcOrd="0" destOrd="0" parTransId="{8725B005-EAAC-474E-A3BC-D7299DAF26E6}" sibTransId="{45DBE5B4-815F-477F-A0CD-061AB5BAF43A}"/>
    <dgm:cxn modelId="{C03D39B9-6E27-4E6E-A11B-64A8ACDFF9AA}" type="presOf" srcId="{B639A38D-50E4-49AC-840F-D45F8B71731D}" destId="{286A93E1-462A-4CEE-B97E-DB3E4FC19264}" srcOrd="0" destOrd="0" presId="urn:microsoft.com/office/officeart/2005/8/layout/process4"/>
    <dgm:cxn modelId="{1A1F16EC-8A79-47C0-9099-E64A0DB4C7A2}" srcId="{3D62725A-9EEE-4585-A046-2E9927EA4846}" destId="{6570D4DD-6A2E-4088-A931-6094EEC923CE}" srcOrd="0" destOrd="0" parTransId="{17DCB690-32C0-49EB-A8B4-D6746B242E86}" sibTransId="{6CF31786-A154-4F90-BCD8-2E9142E6720E}"/>
    <dgm:cxn modelId="{4CD45EA3-2BF1-42E4-9B5A-6CCA11EBC04F}" type="presParOf" srcId="{286A93E1-462A-4CEE-B97E-DB3E4FC19264}" destId="{FCDB67FC-4488-4A48-90BA-40EBC498260E}" srcOrd="0" destOrd="0" presId="urn:microsoft.com/office/officeart/2005/8/layout/process4"/>
    <dgm:cxn modelId="{7ABE4989-E1A4-4B32-AAAD-6D04911480D5}" type="presParOf" srcId="{FCDB67FC-4488-4A48-90BA-40EBC498260E}" destId="{6B242915-26D4-4643-A01A-BA53919F98E8}" srcOrd="0" destOrd="0" presId="urn:microsoft.com/office/officeart/2005/8/layout/process4"/>
    <dgm:cxn modelId="{BB02B260-8BD5-4A48-A977-47B96C0C71BE}" type="presParOf" srcId="{FCDB67FC-4488-4A48-90BA-40EBC498260E}" destId="{70576E1C-7D00-450F-8CA8-ED5C346C3F9D}" srcOrd="1" destOrd="0" presId="urn:microsoft.com/office/officeart/2005/8/layout/process4"/>
    <dgm:cxn modelId="{2D72A103-3463-43FC-B38C-B210118E862C}" type="presParOf" srcId="{FCDB67FC-4488-4A48-90BA-40EBC498260E}" destId="{78D6F261-F756-4C82-A056-FBA3B95CCCDE}" srcOrd="2" destOrd="0" presId="urn:microsoft.com/office/officeart/2005/8/layout/process4"/>
    <dgm:cxn modelId="{56BA4DAD-916F-4C05-98A3-4003E680E5EC}" type="presParOf" srcId="{78D6F261-F756-4C82-A056-FBA3B95CCCDE}" destId="{8CC7A4DF-ECB0-4548-A3A8-E4B5CA9E14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72C8C-0E19-4851-AAF4-C82D114EB3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D3D2C8-EEB9-4D09-983F-14F19D9E224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2000" kern="1200" dirty="0"/>
            <a:t>O objetivo é estimar, com um nível de precisão aceitável, o valor atual de uma renda vitalícia a ser paga a uma pessoa de idade </a:t>
          </a:r>
          <a:r>
            <a:rPr lang="pt-BR" sz="20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X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  <a:r>
            <a:rPr lang="pt-BR" sz="2000" kern="1200" dirty="0"/>
            <a:t> Inicialmente, o foco deste projeto está nas Provisões Matemáticas de Benefícios Concedidos (PMBC).</a:t>
          </a:r>
        </a:p>
      </dgm:t>
    </dgm:pt>
    <dgm:pt modelId="{E2D2FAFD-E3E5-4284-AA75-00D86D9A70F1}" type="parTrans" cxnId="{5D417FE5-ADF8-46C5-98BA-1E278DAE05AF}">
      <dgm:prSet/>
      <dgm:spPr/>
      <dgm:t>
        <a:bodyPr/>
        <a:lstStyle/>
        <a:p>
          <a:pPr algn="just">
            <a:lnSpc>
              <a:spcPct val="150000"/>
            </a:lnSpc>
          </a:pPr>
          <a:endParaRPr lang="pt-BR" sz="2000"/>
        </a:p>
      </dgm:t>
    </dgm:pt>
    <dgm:pt modelId="{5AA545E8-754C-4274-A2A5-EBA84ED87944}" type="sibTrans" cxnId="{5D417FE5-ADF8-46C5-98BA-1E278DAE05AF}">
      <dgm:prSet/>
      <dgm:spPr/>
      <dgm:t>
        <a:bodyPr/>
        <a:lstStyle/>
        <a:p>
          <a:pPr algn="just">
            <a:lnSpc>
              <a:spcPct val="150000"/>
            </a:lnSpc>
          </a:pPr>
          <a:endParaRPr lang="pt-BR" sz="2000"/>
        </a:p>
      </dgm:t>
    </dgm:pt>
    <dgm:pt modelId="{8468AD77-BE8B-46A7-89C3-2B8DC00A3B87}" type="pres">
      <dgm:prSet presAssocID="{E6A72C8C-0E19-4851-AAF4-C82D114EB36F}" presName="vert0" presStyleCnt="0">
        <dgm:presLayoutVars>
          <dgm:dir/>
          <dgm:animOne val="branch"/>
          <dgm:animLvl val="lvl"/>
        </dgm:presLayoutVars>
      </dgm:prSet>
      <dgm:spPr/>
    </dgm:pt>
    <dgm:pt modelId="{B256E96E-C6A3-4F46-BCCE-77FDF2BFBEC2}" type="pres">
      <dgm:prSet presAssocID="{93D3D2C8-EEB9-4D09-983F-14F19D9E2240}" presName="thickLine" presStyleLbl="alignNode1" presStyleIdx="0" presStyleCnt="1"/>
      <dgm:spPr/>
    </dgm:pt>
    <dgm:pt modelId="{0C8012DE-B922-4646-A2D3-55F608A02B23}" type="pres">
      <dgm:prSet presAssocID="{93D3D2C8-EEB9-4D09-983F-14F19D9E2240}" presName="horz1" presStyleCnt="0"/>
      <dgm:spPr/>
    </dgm:pt>
    <dgm:pt modelId="{ABDAEA6E-6010-4B06-8E6A-5B90BA2DB1DF}" type="pres">
      <dgm:prSet presAssocID="{93D3D2C8-EEB9-4D09-983F-14F19D9E2240}" presName="tx1" presStyleLbl="revTx" presStyleIdx="0" presStyleCnt="1"/>
      <dgm:spPr/>
    </dgm:pt>
    <dgm:pt modelId="{A4AD5031-590E-4196-8DAF-029082396C78}" type="pres">
      <dgm:prSet presAssocID="{93D3D2C8-EEB9-4D09-983F-14F19D9E2240}" presName="vert1" presStyleCnt="0"/>
      <dgm:spPr/>
    </dgm:pt>
  </dgm:ptLst>
  <dgm:cxnLst>
    <dgm:cxn modelId="{74E2135F-0E80-4A2B-AD15-A0D78820ADE0}" type="presOf" srcId="{E6A72C8C-0E19-4851-AAF4-C82D114EB36F}" destId="{8468AD77-BE8B-46A7-89C3-2B8DC00A3B87}" srcOrd="0" destOrd="0" presId="urn:microsoft.com/office/officeart/2008/layout/LinedList"/>
    <dgm:cxn modelId="{9D366853-7E2B-4D6B-A702-62A7203E6F79}" type="presOf" srcId="{93D3D2C8-EEB9-4D09-983F-14F19D9E2240}" destId="{ABDAEA6E-6010-4B06-8E6A-5B90BA2DB1DF}" srcOrd="0" destOrd="0" presId="urn:microsoft.com/office/officeart/2008/layout/LinedList"/>
    <dgm:cxn modelId="{5D417FE5-ADF8-46C5-98BA-1E278DAE05AF}" srcId="{E6A72C8C-0E19-4851-AAF4-C82D114EB36F}" destId="{93D3D2C8-EEB9-4D09-983F-14F19D9E2240}" srcOrd="0" destOrd="0" parTransId="{E2D2FAFD-E3E5-4284-AA75-00D86D9A70F1}" sibTransId="{5AA545E8-754C-4274-A2A5-EBA84ED87944}"/>
    <dgm:cxn modelId="{E0DA540F-7BC2-47E5-9300-515A294EB531}" type="presParOf" srcId="{8468AD77-BE8B-46A7-89C3-2B8DC00A3B87}" destId="{B256E96E-C6A3-4F46-BCCE-77FDF2BFBEC2}" srcOrd="0" destOrd="0" presId="urn:microsoft.com/office/officeart/2008/layout/LinedList"/>
    <dgm:cxn modelId="{7878DCDE-BD6F-475C-AB18-A985C79EBB6B}" type="presParOf" srcId="{8468AD77-BE8B-46A7-89C3-2B8DC00A3B87}" destId="{0C8012DE-B922-4646-A2D3-55F608A02B23}" srcOrd="1" destOrd="0" presId="urn:microsoft.com/office/officeart/2008/layout/LinedList"/>
    <dgm:cxn modelId="{50C71507-8CE3-42C5-8DAE-BC540D609AF0}" type="presParOf" srcId="{0C8012DE-B922-4646-A2D3-55F608A02B23}" destId="{ABDAEA6E-6010-4B06-8E6A-5B90BA2DB1DF}" srcOrd="0" destOrd="0" presId="urn:microsoft.com/office/officeart/2008/layout/LinedList"/>
    <dgm:cxn modelId="{5A066E6E-BBA4-4C6E-B8B8-F8CE51DDE40B}" type="presParOf" srcId="{0C8012DE-B922-4646-A2D3-55F608A02B23}" destId="{A4AD5031-590E-4196-8DAF-029082396C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6105-A0E3-4A0D-882A-6FB09989462A}">
      <dsp:nvSpPr>
        <dsp:cNvPr id="0" name=""/>
        <dsp:cNvSpPr/>
      </dsp:nvSpPr>
      <dsp:spPr>
        <a:xfrm>
          <a:off x="1744384" y="1326179"/>
          <a:ext cx="2110609" cy="18175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Work Sans" pitchFamily="2" charset="0"/>
              <a:ea typeface="Yu Gothic UI" panose="020B0500000000000000" pitchFamily="34" charset="-128"/>
            </a:rPr>
            <a:t>CARÁTER</a:t>
          </a:r>
          <a:r>
            <a:rPr lang="pt-BR" sz="1700" kern="1200" dirty="0">
              <a:latin typeface="Work Sans" pitchFamily="2" charset="0"/>
              <a:ea typeface="Yu Gothic UI" panose="020B0500000000000000" pitchFamily="34" charset="-128"/>
            </a:rPr>
            <a:t> </a:t>
          </a:r>
          <a:r>
            <a:rPr lang="pt-BR" sz="1700" b="1" kern="1200" dirty="0">
              <a:latin typeface="Work Sans" pitchFamily="2" charset="0"/>
              <a:ea typeface="Yu Gothic UI" panose="020B0500000000000000" pitchFamily="34" charset="-128"/>
            </a:rPr>
            <a:t>PEDAGÓGICO</a:t>
          </a:r>
          <a:endParaRPr lang="pt-BR" sz="1700" b="1" kern="1200" dirty="0"/>
        </a:p>
      </dsp:txBody>
      <dsp:txXfrm>
        <a:off x="2071733" y="1608080"/>
        <a:ext cx="1455911" cy="1253778"/>
      </dsp:txXfrm>
    </dsp:sp>
    <dsp:sp modelId="{BFDCBFD1-5BD0-4F44-A90B-142C26E7B4F4}">
      <dsp:nvSpPr>
        <dsp:cNvPr id="0" name=""/>
        <dsp:cNvSpPr/>
      </dsp:nvSpPr>
      <dsp:spPr>
        <a:xfrm>
          <a:off x="1793343" y="2128804"/>
          <a:ext cx="246334" cy="2126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F6C15-6BE9-49BE-8DA5-B2CEF7DF99DC}">
      <dsp:nvSpPr>
        <dsp:cNvPr id="0" name=""/>
        <dsp:cNvSpPr/>
      </dsp:nvSpPr>
      <dsp:spPr>
        <a:xfrm>
          <a:off x="0" y="364584"/>
          <a:ext cx="2107910" cy="18170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C2670-7CF2-48B9-908A-0D41234ACF94}">
      <dsp:nvSpPr>
        <dsp:cNvPr id="0" name=""/>
        <dsp:cNvSpPr/>
      </dsp:nvSpPr>
      <dsp:spPr>
        <a:xfrm>
          <a:off x="1427118" y="1930093"/>
          <a:ext cx="246334" cy="2126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6E1C-7D00-450F-8CA8-ED5C346C3F9D}">
      <dsp:nvSpPr>
        <dsp:cNvPr id="0" name=""/>
        <dsp:cNvSpPr/>
      </dsp:nvSpPr>
      <dsp:spPr>
        <a:xfrm>
          <a:off x="0" y="0"/>
          <a:ext cx="4349066" cy="1384649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78 RPPS MUNICIPAIS</a:t>
          </a:r>
        </a:p>
      </dsp:txBody>
      <dsp:txXfrm>
        <a:off x="0" y="0"/>
        <a:ext cx="4349066" cy="747710"/>
      </dsp:txXfrm>
    </dsp:sp>
    <dsp:sp modelId="{8CC7A4DF-ECB0-4548-A3A8-E4B5CA9E141A}">
      <dsp:nvSpPr>
        <dsp:cNvPr id="0" name=""/>
        <dsp:cNvSpPr/>
      </dsp:nvSpPr>
      <dsp:spPr>
        <a:xfrm>
          <a:off x="0" y="747710"/>
          <a:ext cx="4349066" cy="636938"/>
        </a:xfrm>
        <a:prstGeom prst="rect">
          <a:avLst/>
        </a:prstGeom>
        <a:solidFill>
          <a:srgbClr val="CC330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/>
              </a:solidFill>
            </a:rPr>
            <a:t>AUSÊNCIA DE CAPITALIZAÇÃO</a:t>
          </a:r>
        </a:p>
      </dsp:txBody>
      <dsp:txXfrm>
        <a:off x="0" y="747710"/>
        <a:ext cx="4349066" cy="636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6E1C-7D00-450F-8CA8-ED5C346C3F9D}">
      <dsp:nvSpPr>
        <dsp:cNvPr id="0" name=""/>
        <dsp:cNvSpPr/>
      </dsp:nvSpPr>
      <dsp:spPr>
        <a:xfrm>
          <a:off x="0" y="0"/>
          <a:ext cx="4349066" cy="1384649"/>
        </a:xfrm>
        <a:prstGeom prst="rect">
          <a:avLst/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11 RPPS MUNICIPAIS</a:t>
          </a:r>
        </a:p>
      </dsp:txBody>
      <dsp:txXfrm>
        <a:off x="0" y="0"/>
        <a:ext cx="4349066" cy="747710"/>
      </dsp:txXfrm>
    </dsp:sp>
    <dsp:sp modelId="{8CC7A4DF-ECB0-4548-A3A8-E4B5CA9E141A}">
      <dsp:nvSpPr>
        <dsp:cNvPr id="0" name=""/>
        <dsp:cNvSpPr/>
      </dsp:nvSpPr>
      <dsp:spPr>
        <a:xfrm>
          <a:off x="0" y="747710"/>
          <a:ext cx="4349066" cy="636938"/>
        </a:xfrm>
        <a:prstGeom prst="rect">
          <a:avLst/>
        </a:prstGeom>
        <a:solidFill>
          <a:srgbClr val="CC330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1"/>
              </a:solidFill>
            </a:rPr>
            <a:t>AUSÊNCIA DE CAPITALIZAÇÃO</a:t>
          </a:r>
        </a:p>
      </dsp:txBody>
      <dsp:txXfrm>
        <a:off x="0" y="747710"/>
        <a:ext cx="4349066" cy="636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6E96E-C6A3-4F46-BCCE-77FDF2BFBEC2}">
      <dsp:nvSpPr>
        <dsp:cNvPr id="0" name=""/>
        <dsp:cNvSpPr/>
      </dsp:nvSpPr>
      <dsp:spPr>
        <a:xfrm>
          <a:off x="0" y="1396"/>
          <a:ext cx="49481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AEA6E-6010-4B06-8E6A-5B90BA2DB1DF}">
      <dsp:nvSpPr>
        <dsp:cNvPr id="0" name=""/>
        <dsp:cNvSpPr/>
      </dsp:nvSpPr>
      <dsp:spPr>
        <a:xfrm>
          <a:off x="0" y="1396"/>
          <a:ext cx="4948102" cy="28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objetivo é estimar, com um nível de precisão aceitável, o valor atual de uma renda vitalícia a ser paga a uma pessoa de idade </a:t>
          </a:r>
          <a:r>
            <a:rPr lang="pt-BR" sz="20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X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  <a:r>
            <a:rPr lang="pt-BR" sz="2000" kern="1200" dirty="0"/>
            <a:t> Inicialmente, o foco deste projeto está nas Provisões Matemáticas de Benefícios Concedidos (PMBC).</a:t>
          </a:r>
        </a:p>
      </dsp:txBody>
      <dsp:txXfrm>
        <a:off x="0" y="1396"/>
        <a:ext cx="4948102" cy="285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9380-3BA4-44B8-93A8-6CF906031498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78F3-D182-40E5-9D2B-D7738DB24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9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05F8-20A8-14EE-AB75-A1DF48452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3B7C17-D505-AEE0-D06F-35BC71349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9FF11E-55D3-B3DE-DAEC-81F397054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B8FA33-C20B-218F-44C2-6A832B8BF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78F3-D182-40E5-9D2B-D7738DB24D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53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396C-FA54-B202-4B2C-B7EF6425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E060BF-4AD9-B818-104F-66F5CE09C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2F7296-6B93-55C4-150B-FB661A949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3CB02A-EB1F-EF6F-A782-48B55A3C0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78F3-D182-40E5-9D2B-D7738DB24D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2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B00F-9B48-4F77-850A-5FA4FE2404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61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BC7E-24BC-E1B1-1E35-F4F1A158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DB9FDC-440B-C63E-7029-6094ACD99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744E64-0C52-766C-1FE4-B73FB8655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CE70D7-6070-23CF-8EF1-1B08DEF12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B00F-9B48-4F77-850A-5FA4FE2404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98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9E0B6-38C4-3669-B7D8-890BDE2D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3AAD1-AD19-76CE-21EE-F8534174B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050186-BFD2-EBC9-59B2-65D44C20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E10E7D-CC65-C46D-E0D0-94EFA9F9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6A85C-EAC7-3944-4927-D6572FB9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12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26A62-A4FE-C5F9-876C-920EEEBE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AD7F7D-02A3-8D69-BEE9-30C196F27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0956A7-EA84-5859-5498-9CB0B111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9D849-6E7D-AC77-9369-6D2627C2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5B099C-FB02-7EC2-3373-6EBC6D17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9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859DDC-0225-B729-2A8E-602D23259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59B6D2-6F68-670F-4A94-3953C46DB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377BAD-099D-D6AB-B03A-76066393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A652D0-E74F-0075-1EB1-3A93563A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1DB02A-7312-104C-36B6-60A421DA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A2EE3-C59B-F8B1-E4F6-04923161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50203-2034-2E3F-A016-30B6C2666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FDA95B-FBAB-A488-9DEF-BB0516EA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C815E-4FD3-90E1-1CFC-959D411C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F6930-C170-1A23-1F9D-75962FF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97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FBF9E-715E-1C1E-DA83-EA02727C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5E7B1D-4C8D-2A7A-B805-EAB56E60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5F3BE8-ED63-566F-276A-A3F0EC3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D1179-895B-EAAA-D4E9-567D35A4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97375-79FF-4BDA-93A6-A9EDDC0C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18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ACA6A-5648-534E-F219-2940D6EC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F31BC-4B61-F2B7-E669-1124D18A7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A93961-E2F9-93A4-2850-3B134F87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E0BE8-6807-F606-35FF-E383E5FB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C0F017-63BD-855C-3289-3DA4A7A9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D3100F-1E77-4A67-00DA-AB63DC0D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48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8D6E-EFB9-ABEB-3BF8-BDCE0AAE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7EB19B-DABA-272E-F854-43028F89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50EDE5-734C-2ED4-8AE3-3C3EC180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B23AB2-3857-8EA7-485C-9B97C268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9C5E0C-3138-A809-EEB1-60388CABA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85985B-3246-7ECC-FA85-E5A3919A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E9EB3E-F929-DC84-D1DD-5A4D9CCB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6E3DB4-A566-9BDA-C54C-B4C27D43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1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7B4CD-0EBA-4BFA-766B-D6C7AB47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68027C-7447-6F87-6A09-0837512A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67108F-4757-F95B-0414-DA41E9B6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DC4155-8794-F10A-C7AF-BEEBD08F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08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45A1B1-F7B5-2E0C-DC6F-944290DA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A72512-DD5B-AF28-492B-79D46AF9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2FB5D6-36EF-EF22-9D9F-077FC427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1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F70CC-25E2-FCEB-7980-C90FFD03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350D6-8F73-D814-D54C-A8043742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6914B7-6771-D57C-1803-1580CC2FF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7797A3-CB33-852E-C605-7E1A1117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8FF23E-E1A1-C1BA-94F2-9D08A05B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BEFA0D-6C2D-F9F1-89B1-A37308B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40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7503E-38C6-28FA-952F-7BBAE056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0EB9CA-3291-B07B-85F7-E6A9F817F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A520DB-14BD-3C5E-1F42-A2FB597D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163C14-52BB-19FD-7818-53A065FC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D672F7-C1F6-D98E-AC0B-16D6174E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8441C9-E9B1-140A-F32E-9F1EEC9A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6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E73172-9D6D-08A5-5513-F42B6388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B003F-13C5-F658-D8EA-A4F1785A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FEAE5A-39E1-6F9F-1EEF-D80BAF3FA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F6ED-5C7D-4917-8917-CE62A55087A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73A073-B62F-E86B-83FE-9EEDAC57E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00AA10-6637-7D03-5AC0-ADF39F012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91B8-55DF-4E06-8613-CBA44D4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8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E evento capa LETRA BRAN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B54BFB9-95C1-9BA7-962A-846121CB1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297371"/>
            <a:ext cx="4680520" cy="3754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90C9C5-FE0E-93AA-5E0D-C291900BC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2297371"/>
            <a:ext cx="5040000" cy="3756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3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F0FA-6A4F-49FE-C5E5-C638C8C4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BEA0EC28-9D3F-9B68-8506-9FDF303B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8B4B6E5-5843-DB71-E42C-9009C274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127720"/>
            <a:ext cx="5124450" cy="4095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682C38-04BC-D281-D3A1-3C4416828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040" y="2170582"/>
            <a:ext cx="5162550" cy="401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3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9D70C-3D84-8F5D-EBB2-A5C9243D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2FEB2304-07EE-24B2-992F-1623180F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7D25374-5320-0BB9-30A6-4D429519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73" y="1951740"/>
            <a:ext cx="7699048" cy="4309365"/>
          </a:xfrm>
          <a:prstGeom prst="rect">
            <a:avLst/>
          </a:prstGeom>
        </p:spPr>
      </p:pic>
      <p:pic>
        <p:nvPicPr>
          <p:cNvPr id="11" name="Gráfico 10" descr="Lâmpada e engrenagem com preenchimento sólido">
            <a:extLst>
              <a:ext uri="{FF2B5EF4-FFF2-40B4-BE49-F238E27FC236}">
                <a16:creationId xmlns:a16="http://schemas.microsoft.com/office/drawing/2014/main" id="{23C62750-3D60-EBAF-F5C2-848E6AE07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191" y="2647746"/>
            <a:ext cx="2667470" cy="26674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8524B9-B17D-1C17-83D4-72C005DEC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421" y="1915429"/>
            <a:ext cx="2400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A4A9-6681-CB82-A0E2-4540056CC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0DAA6FD6-6684-8823-2C13-921EC058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C62553-BDF9-EA7F-B8A0-EA89B6FA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53" y="2079540"/>
            <a:ext cx="7920000" cy="43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4087-2BA1-BE9C-C578-4846C688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E6D5C705-1173-5F84-9218-27D521CBC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64FEBD-5605-F61C-D9B8-F700E2DD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95" y="2217069"/>
            <a:ext cx="7920000" cy="41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E64C-089B-2866-9E6A-2A5B46BB9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772BB615-6FF0-019C-C488-D767E8B6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AEEDB71-194A-336D-0311-4021883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87522"/>
              </p:ext>
            </p:extLst>
          </p:nvPr>
        </p:nvGraphicFramePr>
        <p:xfrm>
          <a:off x="951343" y="1727200"/>
          <a:ext cx="10317012" cy="4913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605">
                  <a:extLst>
                    <a:ext uri="{9D8B030D-6E8A-4147-A177-3AD203B41FA5}">
                      <a16:colId xmlns:a16="http://schemas.microsoft.com/office/drawing/2014/main" val="3599375550"/>
                    </a:ext>
                  </a:extLst>
                </a:gridCol>
                <a:gridCol w="8315626">
                  <a:extLst>
                    <a:ext uri="{9D8B030D-6E8A-4147-A177-3AD203B41FA5}">
                      <a16:colId xmlns:a16="http://schemas.microsoft.com/office/drawing/2014/main" val="4153234596"/>
                    </a:ext>
                  </a:extLst>
                </a:gridCol>
                <a:gridCol w="902034">
                  <a:extLst>
                    <a:ext uri="{9D8B030D-6E8A-4147-A177-3AD203B41FA5}">
                      <a16:colId xmlns:a16="http://schemas.microsoft.com/office/drawing/2014/main" val="424223520"/>
                    </a:ext>
                  </a:extLst>
                </a:gridCol>
                <a:gridCol w="610747">
                  <a:extLst>
                    <a:ext uri="{9D8B030D-6E8A-4147-A177-3AD203B41FA5}">
                      <a16:colId xmlns:a16="http://schemas.microsoft.com/office/drawing/2014/main" val="517482553"/>
                    </a:ext>
                  </a:extLst>
                </a:gridCol>
              </a:tblGrid>
              <a:tr h="25800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RELAÇÃO DE DOCUMENTOS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23103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Item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b="1" dirty="0">
                          <a:effectLst/>
                        </a:rPr>
                        <a:t>Título do Documento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Referência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Formato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821554"/>
                  </a:ext>
                </a:extLst>
              </a:tr>
              <a:tr h="43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Termo de concordância da unidade gestora em relação à adequação das hipóteses biométricas, demográficas, econômicas e financeiras ao plano de benefícios e às características da massa de beneficiários do RPPS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2029869"/>
                  </a:ext>
                </a:extLst>
              </a:tr>
              <a:tr h="43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Termo de cientificação do Conselho Deliberativo acerca da manutenção ou alteração das hipóteses biométricas, demográficas, econômicas e financeiras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645359"/>
                  </a:ext>
                </a:extLst>
              </a:tr>
              <a:tr h="766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Bases cadastrais atualizadas: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0" dirty="0">
                          <a:effectLst/>
                        </a:rPr>
                        <a:t>banco de dados encaminhados pela UG ao atuário;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banco de dados efetivamente utilizado pelo atuário no cálculo atuarial, após a realização de eventuais ajustes estatísticos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XLS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68591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Nota Técnica Atuarial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Modelo 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059015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Demonstrativo de Duração do Passivo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950754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Fluxo Atuarial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Modelo 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XLS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46889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Relatório de Avaliação Atuarial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351601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>
                          <a:effectLst/>
                        </a:rPr>
                        <a:t>Relatório de Análise das Hipóteses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Modelo 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921599"/>
                  </a:ext>
                </a:extLst>
              </a:tr>
              <a:tr h="2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09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Demonstrativo de Ganhos e Perdas Atuariais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09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021515"/>
                  </a:ext>
                </a:extLst>
              </a:tr>
              <a:tr h="197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10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Demonstrativo de Viabilidade do Plano de Custeio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Modelo 10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4834275"/>
                  </a:ext>
                </a:extLst>
              </a:tr>
              <a:tr h="19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Modelo 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XLS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608"/>
                  </a:ext>
                </a:extLst>
              </a:tr>
              <a:tr h="43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11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Cópia do Ofício do encaminhamento do Demonstrativo de Viabilidade do Plano de Custeio para a Controladoria do Município e para o TCE-RJ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Não Aplicável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431769"/>
                  </a:ext>
                </a:extLst>
              </a:tr>
              <a:tr h="387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>
                          <a:effectLst/>
                        </a:rPr>
                        <a:t>Cópia da Ata da Reunião do Conselho Deliberativo que apreciou as propostas de alteração do plano de custeio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Não Aplicável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PDF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03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4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17C7-0F4C-2318-E27F-B3C7C1B8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33F3B71F-ACEC-162B-F837-38B2D85F8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F3779AB-42FC-B703-43C1-4FF64AD288DA}"/>
              </a:ext>
            </a:extLst>
          </p:cNvPr>
          <p:cNvGrpSpPr/>
          <p:nvPr/>
        </p:nvGrpSpPr>
        <p:grpSpPr>
          <a:xfrm>
            <a:off x="116958" y="1711296"/>
            <a:ext cx="11696351" cy="5146704"/>
            <a:chOff x="110839" y="1711296"/>
            <a:chExt cx="11702470" cy="511899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99F868C1-6EF5-2656-FD7B-49C6DABF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39" y="1711296"/>
              <a:ext cx="6751779" cy="5118996"/>
            </a:xfrm>
            <a:prstGeom prst="rect">
              <a:avLst/>
            </a:prstGeom>
          </p:spPr>
        </p:pic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22F96680-AE46-B111-6E28-EF340DA9BA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2883859"/>
                </p:ext>
              </p:extLst>
            </p:nvPr>
          </p:nvGraphicFramePr>
          <p:xfrm>
            <a:off x="6862618" y="2724935"/>
            <a:ext cx="4950691" cy="2845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72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6D91A-17A4-2FA3-A425-F8AE6C9A4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E evento capa7.jpg">
            <a:extLst>
              <a:ext uri="{FF2B5EF4-FFF2-40B4-BE49-F238E27FC236}">
                <a16:creationId xmlns:a16="http://schemas.microsoft.com/office/drawing/2014/main" id="{E2285871-9DD4-094A-C3FA-78222057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65"/>
            <a:ext cx="12192000" cy="6851055"/>
          </a:xfrm>
          <a:prstGeom prst="rect">
            <a:avLst/>
          </a:prstGeom>
        </p:spPr>
      </p:pic>
      <p:pic>
        <p:nvPicPr>
          <p:cNvPr id="3" name="Picture 4" descr="headers coordenadorias 6.jpg">
            <a:extLst>
              <a:ext uri="{FF2B5EF4-FFF2-40B4-BE49-F238E27FC236}">
                <a16:creationId xmlns:a16="http://schemas.microsoft.com/office/drawing/2014/main" id="{C3310CDC-A59D-8A7F-2E0A-779F9F98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AB4A98-05B6-86E8-FC69-AD0057069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6332909"/>
            <a:ext cx="12192000" cy="5191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AC628AC-A53B-5739-8867-62D6CA9A60B6}"/>
              </a:ext>
            </a:extLst>
          </p:cNvPr>
          <p:cNvSpPr/>
          <p:nvPr/>
        </p:nvSpPr>
        <p:spPr>
          <a:xfrm>
            <a:off x="3125482" y="3327327"/>
            <a:ext cx="59394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rds of Paradise  Personal use" pitchFamily="2" charset="0"/>
                <a:ea typeface="+mn-ea"/>
                <a:cs typeface="+mn-cs"/>
              </a:rPr>
              <a:t>Obrigado!</a:t>
            </a:r>
          </a:p>
        </p:txBody>
      </p:sp>
      <p:pic>
        <p:nvPicPr>
          <p:cNvPr id="8" name="Picture 2" descr="Hand holding Marker Free Stock Photo | FreeImages">
            <a:extLst>
              <a:ext uri="{FF2B5EF4-FFF2-40B4-BE49-F238E27FC236}">
                <a16:creationId xmlns:a16="http://schemas.microsoft.com/office/drawing/2014/main" id="{805E9F58-CD0D-8869-ED76-D11CEC1C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75" y="3171123"/>
            <a:ext cx="4296110" cy="2697062"/>
          </a:xfrm>
          <a:prstGeom prst="rect">
            <a:avLst/>
          </a:prstGeom>
          <a:noFill/>
          <a:effectLst>
            <a:outerShdw blurRad="673100" dist="558800" dir="8640000" sx="98000" sy="98000" algn="tr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1.04167E-6 0.00023 C -0.0013 -0.00139 -0.01419 -0.0132 -0.01588 -0.02338 C -0.0168 -0.02847 -0.01667 -0.03426 -0.01719 -0.03959 C -0.01458 -0.04815 -0.01276 -0.05787 -0.00924 -0.06551 C -0.00794 -0.06829 0.00026 -0.07153 0.00261 -0.07246 C 0.01094 -0.07153 0.02292 -0.08241 0.02761 -0.07014 C 0.03112 -0.06042 0.02865 -0.01482 0.02357 0.00486 C 0.02253 0.00903 0.02083 0.0125 0.01966 0.01643 C 0.01784 0.02268 0.01654 0.0294 0.01445 0.03518 C 0.0112 0.04421 0.00339 0.04884 -0.00143 0.05162 C -0.01224 0.05787 -0.03424 0.06805 -0.03424 0.06828 C -0.03737 0.06713 -0.04206 0.0706 -0.04349 0.06551 C -0.047 0.05324 -0.04544 0.02037 -0.04088 0.00717 C -0.03646 -0.00556 -0.02448 -0.01852 -0.01849 -0.02801 C -0.01471 -0.0338 -0.01211 -0.0419 -0.00794 -0.04676 C -0.0056 -0.04931 0.01654 -0.05579 0.01706 -0.05602 C 0.03373 -0.04445 0.04479 -0.05278 0.03945 -0.02801 C 0.03802 -0.02153 0.03568 -0.01574 0.03412 -0.00926 C 0.03151 0.00162 0.03021 0.01435 0.02891 0.02592 C 0.02839 0.02963 0.02721 0.04143 0.02761 0.0375 C 0.03125 -0.00209 0.02656 0.00393 0.03945 -0.01621 C 0.04063 -0.01806 0.04206 -0.01945 0.04336 -0.02084 C 0.05 -0.02014 0.05664 -0.02153 0.06315 -0.01852 C 0.06445 -0.01806 0.06445 -0.01412 0.06445 -0.01158 C 0.06445 -0.00371 0.06471 0.0044 0.06315 0.0118 C 0.06146 0.01898 0.05833 0.025 0.05521 0.03055 C 0.0513 0.0375 0.04089 0.04953 0.03542 0.05393 C 0.03294 0.05602 0.03021 0.05694 0.02761 0.05856 C 0.00951 0.05208 0.02565 0.05879 0.0513 0.05393 C 0.06537 0.05116 0.0793 0.04606 0.09336 0.04213 C 0.09557 0.03611 0.10261 0.01921 0.10261 0.00949 C 0.10261 -0.0007 0.10078 -0.01088 0.1 -0.02084 C 0.09857 -0.01945 0.09688 -0.01875 0.09596 -0.01621 C 0.08529 0.01458 0.07513 0.03634 0.08815 0.07268 C 0.0905 0.0794 0.09688 0.07731 0.1013 0.07963 C 0.10873 0.07176 0.11992 0.07014 0.12357 0.05625 C 0.13255 0.02268 0.13099 0.00278 0.11836 -0.00232 C 0.11576 -0.00324 0.11315 -0.00371 0.11042 -0.00463 C 0.09857 0.02778 0.08151 0.05 0.1 0.09143 C 0.10378 0.1 0.11224 0.09606 0.11836 0.09838 C 0.15521 0.09236 0.15807 0.11412 0.16706 0.07268 C 0.16784 0.06898 0.16797 0.06481 0.16836 0.06088 C 0.16797 0.05162 0.16901 0.04166 0.16706 0.03287 C 0.16393 0.01828 0.15677 0.01759 0.15 0.01412 C 0.14779 0.02106 0.14427 0.02731 0.14336 0.03518 C 0.14245 0.04375 0.14219 0.05347 0.14466 0.06088 C 0.14753 0.06944 0.1582 0.07106 0.16315 0.07268 C 0.16836 0.06805 0.17669 0.06828 0.17891 0.05856 C 0.18854 0.01481 0.1819 0.01227 0.16966 -0.00232 C 0.16354 2.22222E-6 0.15573 -0.00301 0.1513 0.00486 C 0.14128 0.02245 0.14727 0.0662 0.15261 0.08194 C 0.15534 0.09004 0.16133 0.09282 0.16576 0.09838 C 0.17318 0.09676 0.18125 0.09884 0.18815 0.09375 C 0.19141 0.0912 0.19154 0.08264 0.19336 0.07731 C 0.19505 0.07245 0.19727 0.06828 0.19857 0.06319 C 0.19896 0.06227 0.20287 0.03935 0.20391 0.0375 C 0.20599 0.03379 0.20912 0.03287 0.21172 0.03055 C 0.21445 0.03217 0.21719 0.0331 0.21966 0.03518 C 0.22162 0.03703 0.22487 0.04606 0.22487 0.04213 C 0.22487 0.03078 0.22175 0.02014 0.21966 0.00949 C 0.21862 0.00393 0.21797 -0.00255 0.21576 -0.00695 C 0.21419 -0.00996 0.21133 -0.00996 0.20912 -0.01158 C 0.2043 -0.00371 0.19753 0.00139 0.19466 0.0118 C 0.18919 0.03194 0.19323 0.05393 0.19987 0.07037 C 0.20078 0.07222 0.20248 0.07222 0.20391 0.07268 C 0.20781 0.07384 0.21172 0.0743 0.21576 0.075 C 0.21745 0.06875 0.22044 0.06319 0.22096 0.05625 C 0.23164 -0.0831 0.21667 0.02893 0.22487 -0.03033 C 0.22448 -0.03334 0.22331 -0.03658 0.22357 -0.03959 C 0.22383 -0.0419 0.22669 -0.0463 0.2263 -0.04445 C 0.22149 -0.02222 0.21576 -0.0007 0.21042 0.02106 C 0.20964 0.02847 0.20495 0.04791 0.21042 0.05625 C 0.21211 0.05879 0.21484 0.05787 0.21706 0.05856 C 0.23815 0.05463 0.25938 0.0537 0.28021 0.04699 C 0.28359 0.04583 0.28698 0.04097 0.28815 0.03518 C 0.29271 0.01203 0.28451 0.0125 0.2763 0.00717 C 0.275 0.00625 0.27357 0.00555 0.27227 0.00486 C 0.26484 0.00717 0.25599 0.0037 0.24987 0.0118 C 0.24297 0.02083 0.24193 0.04629 0.2405 0.06088 C 0.25182 0.08102 0.25482 0.08981 0.28281 0.06088 C 0.29076 0.05278 0.2905 0.03102 0.29466 0.01643 C 0.30013 -0.00255 0.30599 -0.02107 0.31172 -0.03959 C 0.31393 -0.04676 0.31836 -0.06065 0.31836 -0.06042 C 0.31094 0.00069 0.31589 -0.03102 0.29466 0.06088 C 0.29349 0.0662 0.28971 0.08009 0.28672 0.08426 C 0.28568 0.08588 0.28425 0.08634 0.28281 0.08657 C 0.27891 0.08773 0.27487 0.08819 0.27096 0.08912 C 0.36341 0.18194 0.22734 0.05069 0.46445 0.2037 C 0.51628 0.23727 0.55573 0.31921 0.60261 0.36504 C 0.67656 0.43773 0.83021 0.56389 0.83021 0.56412 C 0.85469 0.62222 0.85261 0.61991 0.89987 0.69491 C 0.9082 0.7081 0.91836 0.7169 0.92761 0.72778 C 0.93425 0.74861 0.94623 0.7868 0.95261 0.79791 C 0.96224 0.81528 0.97826 0.82176 0.99076 0.83078 C 1.00521 0.84097 1.01029 0.84722 1.02487 0.85416 C 1.02969 0.85625 1.03451 0.85717 1.03932 0.85879 C 1.07123 0.90116 1.04401 0.86875 1.06172 0.88449 C 1.06576 0.88819 1.06914 0.89791 1.07357 0.89629 C 1.07656 0.89491 1.07357 0.88518 1.07357 0.87986 L 1.07761 0.89398 L 1.07761 0.89421 " pathEditMode="relative" rAng="0" ptsTypes="AAAAAAAAAAAAAAAAAAAAAAAAAAAAAAAAAAAAAAAAAAAAAAAAAAAAAAAAAAAAAAAAAAAAAAAAAAAAAAAAAAAAAAAAAAAAAAAAAAAAAA">
                                      <p:cBhvr>
                                        <p:cTn id="9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02" y="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7870-BE52-8FB3-EC3B-7845EC769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E evento capa11.jpg">
            <a:extLst>
              <a:ext uri="{FF2B5EF4-FFF2-40B4-BE49-F238E27FC236}">
                <a16:creationId xmlns:a16="http://schemas.microsoft.com/office/drawing/2014/main" id="{307CBFD5-B97F-9F39-A69E-8011AECEE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540"/>
            <a:ext cx="12192000" cy="69745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F49C81-3198-221C-5153-05923954DF02}"/>
              </a:ext>
            </a:extLst>
          </p:cNvPr>
          <p:cNvSpPr txBox="1"/>
          <p:nvPr/>
        </p:nvSpPr>
        <p:spPr>
          <a:xfrm>
            <a:off x="55416" y="2714316"/>
            <a:ext cx="87381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B0F0"/>
                </a:solidFill>
              </a:rPr>
              <a:t>I Fórum Regional de RPPS da Baixada Fluminense</a:t>
            </a:r>
            <a:endParaRPr lang="pt-BR" sz="5400" b="1" dirty="0">
              <a:solidFill>
                <a:srgbClr val="00B0F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2D0055-92F5-F889-ADE0-29BBF4A68007}"/>
              </a:ext>
            </a:extLst>
          </p:cNvPr>
          <p:cNvSpPr txBox="1"/>
          <p:nvPr/>
        </p:nvSpPr>
        <p:spPr>
          <a:xfrm>
            <a:off x="9244774" y="2975926"/>
            <a:ext cx="2495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2025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8782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98AE-8091-B12B-E6E6-A01FFC65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DC517A1B-2744-FB55-6369-D668E9D4D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7AE5A7F-0508-D958-FD1D-0F2DAEA52D75}"/>
              </a:ext>
            </a:extLst>
          </p:cNvPr>
          <p:cNvGrpSpPr/>
          <p:nvPr/>
        </p:nvGrpSpPr>
        <p:grpSpPr>
          <a:xfrm>
            <a:off x="285225" y="1696236"/>
            <a:ext cx="4251941" cy="1857375"/>
            <a:chOff x="285225" y="1574310"/>
            <a:chExt cx="4251941" cy="1857375"/>
          </a:xfrm>
        </p:grpSpPr>
        <p:pic>
          <p:nvPicPr>
            <p:cNvPr id="4" name="Gráfico 3" descr="Professor com preenchimento sólido">
              <a:extLst>
                <a:ext uri="{FF2B5EF4-FFF2-40B4-BE49-F238E27FC236}">
                  <a16:creationId xmlns:a16="http://schemas.microsoft.com/office/drawing/2014/main" id="{2F5CA292-A7F1-8880-EFBA-0859F6036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225" y="1574310"/>
              <a:ext cx="1857375" cy="1857375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F615B4C-936F-BF40-CEAD-52577A1A5FB7}"/>
                </a:ext>
              </a:extLst>
            </p:cNvPr>
            <p:cNvSpPr txBox="1"/>
            <p:nvPr/>
          </p:nvSpPr>
          <p:spPr>
            <a:xfrm>
              <a:off x="2313523" y="1933183"/>
              <a:ext cx="2223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pt-BR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UI" panose="020B0500000000000000" pitchFamily="34" charset="-128"/>
                </a:rPr>
                <a:t>OBJETIVO</a:t>
              </a:r>
              <a:r>
                <a:rPr lang="pt-BR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Yu Gothic UI" panose="020B0500000000000000" pitchFamily="34" charset="-128"/>
                </a:rPr>
                <a:t>:</a:t>
              </a:r>
              <a:endPara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" panose="020B0500000000000000" pitchFamily="34" charset="-128"/>
              </a:endParaRPr>
            </a:p>
          </p:txBody>
        </p:sp>
      </p:grpSp>
      <p:sp>
        <p:nvSpPr>
          <p:cNvPr id="7" name="Subtítulo 2">
            <a:extLst>
              <a:ext uri="{FF2B5EF4-FFF2-40B4-BE49-F238E27FC236}">
                <a16:creationId xmlns:a16="http://schemas.microsoft.com/office/drawing/2014/main" id="{B690B477-7D97-9578-FA55-9D5011DA0EC1}"/>
              </a:ext>
            </a:extLst>
          </p:cNvPr>
          <p:cNvSpPr txBox="1">
            <a:spLocks/>
          </p:cNvSpPr>
          <p:nvPr/>
        </p:nvSpPr>
        <p:spPr>
          <a:xfrm>
            <a:off x="152400" y="3632740"/>
            <a:ext cx="11923059" cy="2776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Áreas de intervenções para o alcance do objetivo proposto: 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t-BR" sz="2800" dirty="0">
                <a:sym typeface="Wingdings" panose="05000000000000000000" pitchFamily="2" charset="2"/>
              </a:rPr>
              <a:t> </a:t>
            </a:r>
            <a:r>
              <a:rPr lang="pt-BR" sz="2800" dirty="0"/>
              <a:t>Organização e Funcionamento; 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þ"/>
            </a:pPr>
            <a:r>
              <a:rPr lang="pt-BR" sz="2800" dirty="0"/>
              <a:t>Caráter Contributivo; 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þ"/>
            </a:pPr>
            <a:r>
              <a:rPr lang="pt-BR" sz="2800" dirty="0"/>
              <a:t>Investimentos;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þ"/>
            </a:pPr>
            <a:r>
              <a:rPr lang="pt-BR" sz="2800" dirty="0"/>
              <a:t>Atuária.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687EB9-44C9-C825-56ED-C13ACE69B327}"/>
              </a:ext>
            </a:extLst>
          </p:cNvPr>
          <p:cNvSpPr txBox="1"/>
          <p:nvPr/>
        </p:nvSpPr>
        <p:spPr>
          <a:xfrm>
            <a:off x="4293320" y="2124781"/>
            <a:ext cx="6984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a typeface="Yu Gothic UI" panose="020B0500000000000000" pitchFamily="34" charset="-128"/>
              </a:rPr>
              <a:t>Fortalecimento dos Regimes Próprios de Previdência Social - RPPS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02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3FAF63A-417E-46E0-8CA5-C79C38FA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191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092E06B-9AA5-3F80-6BE8-58CD4DF8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7" y="524072"/>
            <a:ext cx="11510300" cy="58216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3B163E-F827-A23D-E0DD-6D5FD3F1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335154"/>
            <a:ext cx="12192000" cy="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9774C8-63A2-57FF-BD7F-68B307A19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996794"/>
              </p:ext>
            </p:extLst>
          </p:nvPr>
        </p:nvGraphicFramePr>
        <p:xfrm>
          <a:off x="387927" y="2468484"/>
          <a:ext cx="3854994" cy="350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F6C32A8-93D9-B3A3-BDA1-EEF23BAD0D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019" y="1692563"/>
            <a:ext cx="6687128" cy="50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40CF-AA2E-39AB-DCAD-1CCA05DA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F2B96CE7-8401-E1EA-4AD4-3D9F31B1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88A5775A-6732-6FB3-03C2-13EA02F3AD23}"/>
              </a:ext>
            </a:extLst>
          </p:cNvPr>
          <p:cNvGrpSpPr/>
          <p:nvPr/>
        </p:nvGrpSpPr>
        <p:grpSpPr>
          <a:xfrm>
            <a:off x="373581" y="1936549"/>
            <a:ext cx="4349066" cy="4242128"/>
            <a:chOff x="721856" y="2165084"/>
            <a:chExt cx="4062216" cy="4242128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77E1EE2A-BE7F-D991-CF85-AD4679F05708}"/>
                </a:ext>
              </a:extLst>
            </p:cNvPr>
            <p:cNvGrpSpPr/>
            <p:nvPr/>
          </p:nvGrpSpPr>
          <p:grpSpPr>
            <a:xfrm>
              <a:off x="735787" y="4575931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263BC308-76F1-E889-FF3D-3CC51BCA0648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C3A9D41-B9D4-3AC4-B3ED-6606CCFF4879}"/>
                  </a:ext>
                </a:extLst>
              </p:cNvPr>
              <p:cNvSpPr txBox="1"/>
              <p:nvPr/>
            </p:nvSpPr>
            <p:spPr>
              <a:xfrm>
                <a:off x="925616" y="1412162"/>
                <a:ext cx="1120814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800" kern="1200" dirty="0">
                    <a:solidFill>
                      <a:schemeClr val="bg1"/>
                    </a:solidFill>
                  </a:rPr>
                  <a:t>27</a:t>
                </a:r>
                <a:endParaRPr lang="pt-BR" sz="4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38AEB43-F7B5-A47C-6B89-1FE4AE206D93}"/>
                </a:ext>
              </a:extLst>
            </p:cNvPr>
            <p:cNvGrpSpPr/>
            <p:nvPr/>
          </p:nvGrpSpPr>
          <p:grpSpPr>
            <a:xfrm>
              <a:off x="2279578" y="4571420"/>
              <a:ext cx="2500494" cy="889980"/>
              <a:chOff x="712127" y="2302143"/>
              <a:chExt cx="1334304" cy="889980"/>
            </a:xfrm>
            <a:solidFill>
              <a:srgbClr val="FF0000"/>
            </a:solidFill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FD4E122F-4E24-E5CA-FBFA-3BC82615509A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74BE4C4-3566-5C41-3963-256573EBDC03}"/>
                  </a:ext>
                </a:extLst>
              </p:cNvPr>
              <p:cNvSpPr txBox="1"/>
              <p:nvPr/>
            </p:nvSpPr>
            <p:spPr>
              <a:xfrm>
                <a:off x="712127" y="2302143"/>
                <a:ext cx="1334303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800" b="1" dirty="0">
                    <a:solidFill>
                      <a:schemeClr val="bg1"/>
                    </a:solidFill>
                  </a:rPr>
                  <a:t>51</a:t>
                </a:r>
                <a:endParaRPr lang="pt-BR" sz="48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CD34498C-56DD-07BA-4481-855089E567D5}"/>
                </a:ext>
              </a:extLst>
            </p:cNvPr>
            <p:cNvGrpSpPr/>
            <p:nvPr/>
          </p:nvGrpSpPr>
          <p:grpSpPr>
            <a:xfrm>
              <a:off x="735787" y="5517232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8C34F72-F77A-08B5-6CBE-1EB91513611B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CFB5DD7-5626-C0DF-85FE-0873DAD3F85C}"/>
                  </a:ext>
                </a:extLst>
              </p:cNvPr>
              <p:cNvSpPr txBox="1"/>
              <p:nvPr/>
            </p:nvSpPr>
            <p:spPr>
              <a:xfrm>
                <a:off x="925616" y="1412162"/>
                <a:ext cx="1120814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000" kern="1200" dirty="0">
                    <a:solidFill>
                      <a:schemeClr val="bg1"/>
                    </a:solidFill>
                  </a:rPr>
                  <a:t>3</a:t>
                </a:r>
                <a:r>
                  <a:rPr lang="pt-BR" sz="4000" dirty="0">
                    <a:solidFill>
                      <a:schemeClr val="bg1"/>
                    </a:solidFill>
                  </a:rPr>
                  <a:t>5</a:t>
                </a:r>
                <a:r>
                  <a:rPr lang="pt-BR" sz="4000" kern="1200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88657519-CB9C-89E0-765F-D7A442C928F5}"/>
                </a:ext>
              </a:extLst>
            </p:cNvPr>
            <p:cNvGrpSpPr/>
            <p:nvPr/>
          </p:nvGrpSpPr>
          <p:grpSpPr>
            <a:xfrm>
              <a:off x="2279576" y="5517232"/>
              <a:ext cx="2500492" cy="889980"/>
              <a:chOff x="712127" y="2302143"/>
              <a:chExt cx="1334304" cy="889980"/>
            </a:xfrm>
            <a:solidFill>
              <a:srgbClr val="FF0000"/>
            </a:solidFill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401091F-CEC6-B3C9-5CC6-07692D84D95F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E57FDD7-C683-11F7-DEA6-18FDB2981FE5}"/>
                  </a:ext>
                </a:extLst>
              </p:cNvPr>
              <p:cNvSpPr txBox="1"/>
              <p:nvPr/>
            </p:nvSpPr>
            <p:spPr>
              <a:xfrm>
                <a:off x="712127" y="2302143"/>
                <a:ext cx="1334304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400" b="1" kern="1200" dirty="0">
                    <a:solidFill>
                      <a:schemeClr val="bg1"/>
                    </a:solidFill>
                  </a:rPr>
                  <a:t>65%</a:t>
                </a:r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C585F2D-1783-0D10-6DE7-4BAE1D9DD661}"/>
                </a:ext>
              </a:extLst>
            </p:cNvPr>
            <p:cNvGrpSpPr/>
            <p:nvPr/>
          </p:nvGrpSpPr>
          <p:grpSpPr>
            <a:xfrm>
              <a:off x="735788" y="3648258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DA3A331-BAA1-74F4-FD34-FD833039E6E3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74D2502-8DD5-2301-9A9C-CEA3F4A174A5}"/>
                  </a:ext>
                </a:extLst>
              </p:cNvPr>
              <p:cNvSpPr txBox="1"/>
              <p:nvPr/>
            </p:nvSpPr>
            <p:spPr>
              <a:xfrm>
                <a:off x="828596" y="1412162"/>
                <a:ext cx="121783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b="1" kern="1200" dirty="0">
                    <a:solidFill>
                      <a:schemeClr val="bg1"/>
                    </a:solidFill>
                  </a:rPr>
                  <a:t>AG&gt;PMBC</a:t>
                </a:r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94E4DAF1-EA26-7889-5033-83FF696BDAD4}"/>
                </a:ext>
              </a:extLst>
            </p:cNvPr>
            <p:cNvGrpSpPr/>
            <p:nvPr/>
          </p:nvGrpSpPr>
          <p:grpSpPr>
            <a:xfrm>
              <a:off x="2279575" y="3648258"/>
              <a:ext cx="2504497" cy="889980"/>
              <a:chOff x="709992" y="2302143"/>
              <a:chExt cx="1336439" cy="889980"/>
            </a:xfrm>
            <a:solidFill>
              <a:srgbClr val="FF0000"/>
            </a:solidFill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B2CB8F2-4629-52ED-51B4-00C580E37EB6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42E1F3F-26EF-34F7-B25B-0CB56FEB6645}"/>
                  </a:ext>
                </a:extLst>
              </p:cNvPr>
              <p:cNvSpPr txBox="1"/>
              <p:nvPr/>
            </p:nvSpPr>
            <p:spPr>
              <a:xfrm>
                <a:off x="709992" y="2302143"/>
                <a:ext cx="1336437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3600" b="1" kern="1200" dirty="0">
                    <a:solidFill>
                      <a:schemeClr val="bg1"/>
                    </a:solidFill>
                  </a:rPr>
                  <a:t>AG&lt;PMBC</a:t>
                </a:r>
              </a:p>
            </p:txBody>
          </p:sp>
        </p:grpSp>
        <p:graphicFrame>
          <p:nvGraphicFramePr>
            <p:cNvPr id="11" name="Diagrama 10">
              <a:extLst>
                <a:ext uri="{FF2B5EF4-FFF2-40B4-BE49-F238E27FC236}">
                  <a16:creationId xmlns:a16="http://schemas.microsoft.com/office/drawing/2014/main" id="{267D6689-89A9-1FD0-BF0B-C53D2B2ADA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8637539"/>
                </p:ext>
              </p:extLst>
            </p:nvPr>
          </p:nvGraphicFramePr>
          <p:xfrm>
            <a:off x="721856" y="2165084"/>
            <a:ext cx="4062216" cy="13846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2821E8E-9862-4178-AE26-DF337597DE8C}"/>
              </a:ext>
            </a:extLst>
          </p:cNvPr>
          <p:cNvGrpSpPr/>
          <p:nvPr/>
        </p:nvGrpSpPr>
        <p:grpSpPr>
          <a:xfrm>
            <a:off x="5015352" y="1691959"/>
            <a:ext cx="7087429" cy="5088226"/>
            <a:chOff x="5043060" y="1691959"/>
            <a:chExt cx="7087429" cy="5088226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4F7EFA1-50B8-0355-A365-F48B94167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815" t="2558" r="7213" b="2492"/>
            <a:stretch/>
          </p:blipFill>
          <p:spPr>
            <a:xfrm>
              <a:off x="5043060" y="1691959"/>
              <a:ext cx="7087429" cy="5088226"/>
            </a:xfrm>
            <a:prstGeom prst="rect">
              <a:avLst/>
            </a:prstGeom>
          </p:spPr>
        </p:pic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EBDC666A-9C6B-932B-71DE-DA7BD2BE47CD}"/>
                </a:ext>
              </a:extLst>
            </p:cNvPr>
            <p:cNvGrpSpPr/>
            <p:nvPr/>
          </p:nvGrpSpPr>
          <p:grpSpPr>
            <a:xfrm>
              <a:off x="6557818" y="2286680"/>
              <a:ext cx="1649211" cy="1132844"/>
              <a:chOff x="6112508" y="2310633"/>
              <a:chExt cx="1649211" cy="1132844"/>
            </a:xfrm>
          </p:grpSpPr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5066361E-B86A-91D8-139D-A243A8981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2508" y="2310633"/>
                <a:ext cx="1028700" cy="352425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A1E8C7C4-1415-70C5-C06E-84C564029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2944" y="2634986"/>
                <a:ext cx="1371600" cy="295275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8F03ACCF-D02A-CA42-285C-7479A3F1E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2944" y="3110102"/>
                <a:ext cx="1628775" cy="333375"/>
              </a:xfrm>
              <a:prstGeom prst="rect">
                <a:avLst/>
              </a:prstGeom>
            </p:spPr>
          </p:pic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29389B84-FEC0-274B-5B0D-726195D65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t="22233"/>
              <a:stretch/>
            </p:blipFill>
            <p:spPr>
              <a:xfrm>
                <a:off x="6112508" y="2893317"/>
                <a:ext cx="1590675" cy="2518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59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055C-163E-3A41-D2A4-49AF4EC5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>
            <a:extLst>
              <a:ext uri="{FF2B5EF4-FFF2-40B4-BE49-F238E27FC236}">
                <a16:creationId xmlns:a16="http://schemas.microsoft.com/office/drawing/2014/main" id="{086BEE38-822F-0A71-4155-EF831B857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4787A1B3-51E0-CCD7-B384-DE891BE79165}"/>
              </a:ext>
            </a:extLst>
          </p:cNvPr>
          <p:cNvGrpSpPr/>
          <p:nvPr/>
        </p:nvGrpSpPr>
        <p:grpSpPr>
          <a:xfrm>
            <a:off x="4797586" y="1702167"/>
            <a:ext cx="7165885" cy="4964446"/>
            <a:chOff x="5012635" y="2171559"/>
            <a:chExt cx="5400040" cy="3834765"/>
          </a:xfrm>
        </p:grpSpPr>
        <p:pic>
          <p:nvPicPr>
            <p:cNvPr id="158" name="Imagem 157" descr="Uma imagem contendo Mapa&#10;&#10;O conteúdo gerado por IA pode estar incorreto.">
              <a:extLst>
                <a:ext uri="{FF2B5EF4-FFF2-40B4-BE49-F238E27FC236}">
                  <a16:creationId xmlns:a16="http://schemas.microsoft.com/office/drawing/2014/main" id="{F7FD9D79-F117-FD1A-7024-D51EA11C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635" y="2171559"/>
              <a:ext cx="5400040" cy="38347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F71574B-6552-21B8-6368-EE4F9E14C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7492" y="2276333"/>
              <a:ext cx="3295650" cy="352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35845195-2CAC-BDFF-C294-2657CB0EA270}"/>
              </a:ext>
            </a:extLst>
          </p:cNvPr>
          <p:cNvGrpSpPr/>
          <p:nvPr/>
        </p:nvGrpSpPr>
        <p:grpSpPr>
          <a:xfrm>
            <a:off x="228529" y="2063326"/>
            <a:ext cx="4349066" cy="4242128"/>
            <a:chOff x="721856" y="2165084"/>
            <a:chExt cx="4062216" cy="4242128"/>
          </a:xfrm>
        </p:grpSpPr>
        <p:grpSp>
          <p:nvGrpSpPr>
            <p:cNvPr id="161" name="Agrupar 160">
              <a:extLst>
                <a:ext uri="{FF2B5EF4-FFF2-40B4-BE49-F238E27FC236}">
                  <a16:creationId xmlns:a16="http://schemas.microsoft.com/office/drawing/2014/main" id="{355F1A79-D934-A98F-B2EE-F9128E5AA23A}"/>
                </a:ext>
              </a:extLst>
            </p:cNvPr>
            <p:cNvGrpSpPr/>
            <p:nvPr/>
          </p:nvGrpSpPr>
          <p:grpSpPr>
            <a:xfrm>
              <a:off x="735787" y="4575931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178" name="Retângulo 177">
                <a:extLst>
                  <a:ext uri="{FF2B5EF4-FFF2-40B4-BE49-F238E27FC236}">
                    <a16:creationId xmlns:a16="http://schemas.microsoft.com/office/drawing/2014/main" id="{FCA1B91F-7E77-CA9A-D287-A5E83BD598A8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CaixaDeTexto 178">
                <a:extLst>
                  <a:ext uri="{FF2B5EF4-FFF2-40B4-BE49-F238E27FC236}">
                    <a16:creationId xmlns:a16="http://schemas.microsoft.com/office/drawing/2014/main" id="{9789A689-5599-19DD-9F98-CE3EDB246CA4}"/>
                  </a:ext>
                </a:extLst>
              </p:cNvPr>
              <p:cNvSpPr txBox="1"/>
              <p:nvPr/>
            </p:nvSpPr>
            <p:spPr>
              <a:xfrm>
                <a:off x="925616" y="1412162"/>
                <a:ext cx="1120814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800" dirty="0">
                    <a:solidFill>
                      <a:schemeClr val="bg1"/>
                    </a:solidFill>
                  </a:rPr>
                  <a:t>1</a:t>
                </a:r>
                <a:endParaRPr lang="pt-BR" sz="44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2" name="Agrupar 161">
              <a:extLst>
                <a:ext uri="{FF2B5EF4-FFF2-40B4-BE49-F238E27FC236}">
                  <a16:creationId xmlns:a16="http://schemas.microsoft.com/office/drawing/2014/main" id="{EB398CE9-2573-FCAF-F376-C765CF9622F4}"/>
                </a:ext>
              </a:extLst>
            </p:cNvPr>
            <p:cNvGrpSpPr/>
            <p:nvPr/>
          </p:nvGrpSpPr>
          <p:grpSpPr>
            <a:xfrm>
              <a:off x="2279578" y="4571420"/>
              <a:ext cx="2500494" cy="889980"/>
              <a:chOff x="712127" y="2302143"/>
              <a:chExt cx="1334304" cy="889980"/>
            </a:xfrm>
            <a:solidFill>
              <a:srgbClr val="FF0000"/>
            </a:solidFill>
          </p:grpSpPr>
          <p:sp>
            <p:nvSpPr>
              <p:cNvPr id="176" name="Retângulo 175">
                <a:extLst>
                  <a:ext uri="{FF2B5EF4-FFF2-40B4-BE49-F238E27FC236}">
                    <a16:creationId xmlns:a16="http://schemas.microsoft.com/office/drawing/2014/main" id="{36A3197E-1367-BF13-CDCB-1A276618FF73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CaixaDeTexto 176">
                <a:extLst>
                  <a:ext uri="{FF2B5EF4-FFF2-40B4-BE49-F238E27FC236}">
                    <a16:creationId xmlns:a16="http://schemas.microsoft.com/office/drawing/2014/main" id="{7F01C566-01E1-3085-C2CC-10B326E9E415}"/>
                  </a:ext>
                </a:extLst>
              </p:cNvPr>
              <p:cNvSpPr txBox="1"/>
              <p:nvPr/>
            </p:nvSpPr>
            <p:spPr>
              <a:xfrm>
                <a:off x="712127" y="2302143"/>
                <a:ext cx="1334303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800" b="1" dirty="0">
                    <a:solidFill>
                      <a:schemeClr val="bg1"/>
                    </a:solidFill>
                  </a:rPr>
                  <a:t>10</a:t>
                </a:r>
                <a:endParaRPr lang="pt-BR" sz="48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3" name="Agrupar 162">
              <a:extLst>
                <a:ext uri="{FF2B5EF4-FFF2-40B4-BE49-F238E27FC236}">
                  <a16:creationId xmlns:a16="http://schemas.microsoft.com/office/drawing/2014/main" id="{900A5F70-21F4-C906-CD9B-3613BCC66681}"/>
                </a:ext>
              </a:extLst>
            </p:cNvPr>
            <p:cNvGrpSpPr/>
            <p:nvPr/>
          </p:nvGrpSpPr>
          <p:grpSpPr>
            <a:xfrm>
              <a:off x="735787" y="5517232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174" name="Retângulo 173">
                <a:extLst>
                  <a:ext uri="{FF2B5EF4-FFF2-40B4-BE49-F238E27FC236}">
                    <a16:creationId xmlns:a16="http://schemas.microsoft.com/office/drawing/2014/main" id="{DDEA2597-CF61-D241-B0B7-38D0DAFCFAD9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CaixaDeTexto 174">
                <a:extLst>
                  <a:ext uri="{FF2B5EF4-FFF2-40B4-BE49-F238E27FC236}">
                    <a16:creationId xmlns:a16="http://schemas.microsoft.com/office/drawing/2014/main" id="{22F2DEFE-5608-8C6A-689F-8645AD8C6F27}"/>
                  </a:ext>
                </a:extLst>
              </p:cNvPr>
              <p:cNvSpPr txBox="1"/>
              <p:nvPr/>
            </p:nvSpPr>
            <p:spPr>
              <a:xfrm>
                <a:off x="925616" y="1412162"/>
                <a:ext cx="1120814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000" dirty="0">
                    <a:solidFill>
                      <a:schemeClr val="bg1"/>
                    </a:solidFill>
                  </a:rPr>
                  <a:t>9</a:t>
                </a:r>
                <a:r>
                  <a:rPr lang="pt-BR" sz="4000" kern="1200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  <p:grpSp>
          <p:nvGrpSpPr>
            <p:cNvPr id="164" name="Agrupar 163">
              <a:extLst>
                <a:ext uri="{FF2B5EF4-FFF2-40B4-BE49-F238E27FC236}">
                  <a16:creationId xmlns:a16="http://schemas.microsoft.com/office/drawing/2014/main" id="{3481D536-F842-CA23-E0DE-61B46043A2D7}"/>
                </a:ext>
              </a:extLst>
            </p:cNvPr>
            <p:cNvGrpSpPr/>
            <p:nvPr/>
          </p:nvGrpSpPr>
          <p:grpSpPr>
            <a:xfrm>
              <a:off x="2279576" y="5517232"/>
              <a:ext cx="2500492" cy="889980"/>
              <a:chOff x="712127" y="2302143"/>
              <a:chExt cx="1334304" cy="889980"/>
            </a:xfrm>
            <a:solidFill>
              <a:srgbClr val="FF0000"/>
            </a:solidFill>
          </p:grpSpPr>
          <p:sp>
            <p:nvSpPr>
              <p:cNvPr id="172" name="Retângulo 171">
                <a:extLst>
                  <a:ext uri="{FF2B5EF4-FFF2-40B4-BE49-F238E27FC236}">
                    <a16:creationId xmlns:a16="http://schemas.microsoft.com/office/drawing/2014/main" id="{C119809F-AE25-6786-0D44-9503DD399BFD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CaixaDeTexto 172">
                <a:extLst>
                  <a:ext uri="{FF2B5EF4-FFF2-40B4-BE49-F238E27FC236}">
                    <a16:creationId xmlns:a16="http://schemas.microsoft.com/office/drawing/2014/main" id="{A2AD23AB-907E-4327-8290-47CE21F06FFA}"/>
                  </a:ext>
                </a:extLst>
              </p:cNvPr>
              <p:cNvSpPr txBox="1"/>
              <p:nvPr/>
            </p:nvSpPr>
            <p:spPr>
              <a:xfrm>
                <a:off x="712127" y="2302143"/>
                <a:ext cx="1334304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4400" b="1" kern="1200" dirty="0">
                    <a:solidFill>
                      <a:schemeClr val="bg1"/>
                    </a:solidFill>
                  </a:rPr>
                  <a:t>91%</a:t>
                </a:r>
              </a:p>
            </p:txBody>
          </p:sp>
        </p:grpSp>
        <p:grpSp>
          <p:nvGrpSpPr>
            <p:cNvPr id="165" name="Agrupar 164">
              <a:extLst>
                <a:ext uri="{FF2B5EF4-FFF2-40B4-BE49-F238E27FC236}">
                  <a16:creationId xmlns:a16="http://schemas.microsoft.com/office/drawing/2014/main" id="{EB1F579B-4BB4-8285-34D0-D7AB9E9D0F13}"/>
                </a:ext>
              </a:extLst>
            </p:cNvPr>
            <p:cNvGrpSpPr/>
            <p:nvPr/>
          </p:nvGrpSpPr>
          <p:grpSpPr>
            <a:xfrm>
              <a:off x="735788" y="3648258"/>
              <a:ext cx="1334303" cy="889980"/>
              <a:chOff x="712128" y="1412162"/>
              <a:chExt cx="1334303" cy="889980"/>
            </a:xfrm>
            <a:solidFill>
              <a:schemeClr val="accent1"/>
            </a:solidFill>
          </p:grpSpPr>
          <p:sp>
            <p:nvSpPr>
              <p:cNvPr id="170" name="Retângulo 169">
                <a:extLst>
                  <a:ext uri="{FF2B5EF4-FFF2-40B4-BE49-F238E27FC236}">
                    <a16:creationId xmlns:a16="http://schemas.microsoft.com/office/drawing/2014/main" id="{916FF1BC-FD9F-5D9D-B749-B69522F401B1}"/>
                  </a:ext>
                </a:extLst>
              </p:cNvPr>
              <p:cNvSpPr/>
              <p:nvPr/>
            </p:nvSpPr>
            <p:spPr>
              <a:xfrm>
                <a:off x="712128" y="1412162"/>
                <a:ext cx="133430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CaixaDeTexto 170">
                <a:extLst>
                  <a:ext uri="{FF2B5EF4-FFF2-40B4-BE49-F238E27FC236}">
                    <a16:creationId xmlns:a16="http://schemas.microsoft.com/office/drawing/2014/main" id="{1026FCB2-B038-58EB-D684-EBA0FAF48C47}"/>
                  </a:ext>
                </a:extLst>
              </p:cNvPr>
              <p:cNvSpPr txBox="1"/>
              <p:nvPr/>
            </p:nvSpPr>
            <p:spPr>
              <a:xfrm>
                <a:off x="828596" y="1412162"/>
                <a:ext cx="1217833" cy="889980"/>
              </a:xfrm>
              <a:prstGeom prst="rect">
                <a:avLst/>
              </a:prstGeom>
              <a:solidFill>
                <a:srgbClr val="3399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b="1" kern="1200" dirty="0">
                    <a:solidFill>
                      <a:schemeClr val="bg1"/>
                    </a:solidFill>
                  </a:rPr>
                  <a:t>AG&gt;PMBC</a:t>
                </a:r>
              </a:p>
            </p:txBody>
          </p:sp>
        </p:grpSp>
        <p:grpSp>
          <p:nvGrpSpPr>
            <p:cNvPr id="166" name="Agrupar 165">
              <a:extLst>
                <a:ext uri="{FF2B5EF4-FFF2-40B4-BE49-F238E27FC236}">
                  <a16:creationId xmlns:a16="http://schemas.microsoft.com/office/drawing/2014/main" id="{FF6C1667-8E29-2E45-FBAF-FF24DB68922A}"/>
                </a:ext>
              </a:extLst>
            </p:cNvPr>
            <p:cNvGrpSpPr/>
            <p:nvPr/>
          </p:nvGrpSpPr>
          <p:grpSpPr>
            <a:xfrm>
              <a:off x="2279575" y="3648258"/>
              <a:ext cx="2504497" cy="889980"/>
              <a:chOff x="709992" y="2302143"/>
              <a:chExt cx="1336439" cy="889980"/>
            </a:xfrm>
            <a:solidFill>
              <a:srgbClr val="FF0000"/>
            </a:solidFill>
          </p:grpSpPr>
          <p:sp>
            <p:nvSpPr>
              <p:cNvPr id="168" name="Retângulo 167">
                <a:extLst>
                  <a:ext uri="{FF2B5EF4-FFF2-40B4-BE49-F238E27FC236}">
                    <a16:creationId xmlns:a16="http://schemas.microsoft.com/office/drawing/2014/main" id="{A81A5A1C-6C08-9623-F924-AF867540706A}"/>
                  </a:ext>
                </a:extLst>
              </p:cNvPr>
              <p:cNvSpPr/>
              <p:nvPr/>
            </p:nvSpPr>
            <p:spPr>
              <a:xfrm>
                <a:off x="712128" y="2302143"/>
                <a:ext cx="1334303" cy="8899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CaixaDeTexto 168">
                <a:extLst>
                  <a:ext uri="{FF2B5EF4-FFF2-40B4-BE49-F238E27FC236}">
                    <a16:creationId xmlns:a16="http://schemas.microsoft.com/office/drawing/2014/main" id="{2D984DC4-2144-B9E6-BB98-645569F5B737}"/>
                  </a:ext>
                </a:extLst>
              </p:cNvPr>
              <p:cNvSpPr txBox="1"/>
              <p:nvPr/>
            </p:nvSpPr>
            <p:spPr>
              <a:xfrm>
                <a:off x="709992" y="2302143"/>
                <a:ext cx="1336437" cy="889980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3600" b="1" kern="1200" dirty="0">
                    <a:solidFill>
                      <a:schemeClr val="bg1"/>
                    </a:solidFill>
                  </a:rPr>
                  <a:t>AG&lt;PMBC</a:t>
                </a:r>
              </a:p>
            </p:txBody>
          </p:sp>
        </p:grpSp>
        <p:graphicFrame>
          <p:nvGraphicFramePr>
            <p:cNvPr id="167" name="Diagrama 166">
              <a:extLst>
                <a:ext uri="{FF2B5EF4-FFF2-40B4-BE49-F238E27FC236}">
                  <a16:creationId xmlns:a16="http://schemas.microsoft.com/office/drawing/2014/main" id="{0108F045-EF76-0B1C-6B75-9644A3927CA4}"/>
                </a:ext>
              </a:extLst>
            </p:cNvPr>
            <p:cNvGraphicFramePr/>
            <p:nvPr/>
          </p:nvGraphicFramePr>
          <p:xfrm>
            <a:off x="721856" y="2165084"/>
            <a:ext cx="4062216" cy="13846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1CFAFB7-5350-DF48-DA23-F2081F1C0E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748" y="4869104"/>
            <a:ext cx="2095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s coordenadorias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710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DE14514B-3A75-DA6D-DDB6-6EEC42529DE1}"/>
              </a:ext>
            </a:extLst>
          </p:cNvPr>
          <p:cNvGrpSpPr/>
          <p:nvPr/>
        </p:nvGrpSpPr>
        <p:grpSpPr>
          <a:xfrm>
            <a:off x="479376" y="2094665"/>
            <a:ext cx="11257200" cy="2154762"/>
            <a:chOff x="479376" y="2094665"/>
            <a:chExt cx="11257200" cy="215476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C9D46F0-5920-7DFB-4873-7D90A0837A56}"/>
                </a:ext>
              </a:extLst>
            </p:cNvPr>
            <p:cNvSpPr/>
            <p:nvPr/>
          </p:nvSpPr>
          <p:spPr>
            <a:xfrm>
              <a:off x="479376" y="2094665"/>
              <a:ext cx="11257200" cy="1910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63500" dir="1800000" sx="101000" sy="101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B4C5345-9DDF-4BE6-0B02-FDC558E72989}"/>
                </a:ext>
              </a:extLst>
            </p:cNvPr>
            <p:cNvSpPr txBox="1"/>
            <p:nvPr/>
          </p:nvSpPr>
          <p:spPr>
            <a:xfrm>
              <a:off x="2183459" y="2464323"/>
              <a:ext cx="92764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Estímulo ao aumento da </a:t>
              </a:r>
              <a:r>
                <a:rPr kumimoji="0" lang="pt-BR" sz="28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CAPITALIZAÇÃO</a:t>
              </a: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dos RPPS fluminenses</a:t>
              </a:r>
              <a:r>
                <a:rPr lang="pt-BR" sz="2800" dirty="0">
                  <a:cs typeface="Arial" panose="020B0604020202020204" pitchFamily="34" charset="0"/>
                </a:rPr>
                <a:t> e consequente preservação do equilíbrio financeiro e atuarial.</a:t>
              </a:r>
              <a:endParaRPr lang="pt-BR" sz="2600" dirty="0"/>
            </a:p>
            <a:p>
              <a:pPr algn="just"/>
              <a:endParaRPr lang="pt-BR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741779C-10A1-1675-A093-82AF266B1DEC}"/>
                </a:ext>
              </a:extLst>
            </p:cNvPr>
            <p:cNvGrpSpPr/>
            <p:nvPr/>
          </p:nvGrpSpPr>
          <p:grpSpPr>
            <a:xfrm>
              <a:off x="784665" y="2454404"/>
              <a:ext cx="1093505" cy="1031765"/>
              <a:chOff x="1889352" y="2764918"/>
              <a:chExt cx="1701314" cy="1633208"/>
            </a:xfrm>
          </p:grpSpPr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5F515772-ED22-160B-3F78-810BD1702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89352" y="2885846"/>
                <a:ext cx="1701314" cy="1512280"/>
              </a:xfrm>
              <a:prstGeom prst="rect">
                <a:avLst/>
              </a:prstGeom>
            </p:spPr>
          </p:pic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6BC3B8FC-A11B-77D8-FF64-C8D203B69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49864" y="2764918"/>
                <a:ext cx="980292" cy="871369"/>
              </a:xfrm>
              <a:prstGeom prst="rect">
                <a:avLst/>
              </a:prstGeom>
            </p:spPr>
          </p:pic>
        </p:grp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E2F42D3-D397-6A07-12E9-B7B71C0AAC14}"/>
              </a:ext>
            </a:extLst>
          </p:cNvPr>
          <p:cNvGrpSpPr/>
          <p:nvPr/>
        </p:nvGrpSpPr>
        <p:grpSpPr>
          <a:xfrm>
            <a:off x="479376" y="4580452"/>
            <a:ext cx="11258652" cy="1645852"/>
            <a:chOff x="629995" y="2262851"/>
            <a:chExt cx="10959584" cy="164585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6199A50-EFFD-1B28-5D5E-99C969AB67EB}"/>
                </a:ext>
              </a:extLst>
            </p:cNvPr>
            <p:cNvSpPr/>
            <p:nvPr/>
          </p:nvSpPr>
          <p:spPr>
            <a:xfrm>
              <a:off x="629995" y="2262851"/>
              <a:ext cx="10959584" cy="16458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63500" dir="1800000" sx="101000" sy="101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Work Sans" pitchFamily="2" charset="0"/>
              </a:endParaRPr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024DAD61-F225-FDCF-8369-D738BC503427}"/>
                </a:ext>
              </a:extLst>
            </p:cNvPr>
            <p:cNvGrpSpPr/>
            <p:nvPr/>
          </p:nvGrpSpPr>
          <p:grpSpPr>
            <a:xfrm>
              <a:off x="819365" y="2523742"/>
              <a:ext cx="1571716" cy="903070"/>
              <a:chOff x="5183547" y="1357558"/>
              <a:chExt cx="1847613" cy="1181911"/>
            </a:xfrm>
          </p:grpSpPr>
          <p:pic>
            <p:nvPicPr>
              <p:cNvPr id="31" name="Gráfico 30">
                <a:extLst>
                  <a:ext uri="{FF2B5EF4-FFF2-40B4-BE49-F238E27FC236}">
                    <a16:creationId xmlns:a16="http://schemas.microsoft.com/office/drawing/2014/main" id="{47C9E607-1615-BFF2-52B1-E259706D7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83547" y="1357558"/>
                <a:ext cx="1329649" cy="1181911"/>
              </a:xfrm>
              <a:prstGeom prst="rect">
                <a:avLst/>
              </a:prstGeom>
            </p:spPr>
          </p:pic>
          <p:sp>
            <p:nvSpPr>
              <p:cNvPr id="32" name="Gráfico 17">
                <a:extLst>
                  <a:ext uri="{FF2B5EF4-FFF2-40B4-BE49-F238E27FC236}">
                    <a16:creationId xmlns:a16="http://schemas.microsoft.com/office/drawing/2014/main" id="{42708A96-AC43-02B6-D437-349D6C21A52C}"/>
                  </a:ext>
                </a:extLst>
              </p:cNvPr>
              <p:cNvSpPr/>
              <p:nvPr/>
            </p:nvSpPr>
            <p:spPr>
              <a:xfrm>
                <a:off x="5963938" y="1369590"/>
                <a:ext cx="1067222" cy="622551"/>
              </a:xfrm>
              <a:custGeom>
                <a:avLst/>
                <a:gdLst>
                  <a:gd name="connsiteX0" fmla="*/ 784324 w 809625"/>
                  <a:gd name="connsiteY0" fmla="*/ 506016 h 607218"/>
                  <a:gd name="connsiteX1" fmla="*/ 101203 w 809625"/>
                  <a:gd name="connsiteY1" fmla="*/ 506016 h 607218"/>
                  <a:gd name="connsiteX2" fmla="*/ 101203 w 809625"/>
                  <a:gd name="connsiteY2" fmla="*/ 25301 h 607218"/>
                  <a:gd name="connsiteX3" fmla="*/ 75902 w 809625"/>
                  <a:gd name="connsiteY3" fmla="*/ 0 h 607218"/>
                  <a:gd name="connsiteX4" fmla="*/ 25301 w 809625"/>
                  <a:gd name="connsiteY4" fmla="*/ 0 h 607218"/>
                  <a:gd name="connsiteX5" fmla="*/ 0 w 809625"/>
                  <a:gd name="connsiteY5" fmla="*/ 25301 h 607218"/>
                  <a:gd name="connsiteX6" fmla="*/ 0 w 809625"/>
                  <a:gd name="connsiteY6" fmla="*/ 556617 h 607218"/>
                  <a:gd name="connsiteX7" fmla="*/ 50602 w 809625"/>
                  <a:gd name="connsiteY7" fmla="*/ 607219 h 607218"/>
                  <a:gd name="connsiteX8" fmla="*/ 784324 w 809625"/>
                  <a:gd name="connsiteY8" fmla="*/ 607219 h 607218"/>
                  <a:gd name="connsiteX9" fmla="*/ 809625 w 809625"/>
                  <a:gd name="connsiteY9" fmla="*/ 581918 h 607218"/>
                  <a:gd name="connsiteX10" fmla="*/ 809625 w 809625"/>
                  <a:gd name="connsiteY10" fmla="*/ 531316 h 607218"/>
                  <a:gd name="connsiteX11" fmla="*/ 784324 w 809625"/>
                  <a:gd name="connsiteY11" fmla="*/ 506016 h 607218"/>
                  <a:gd name="connsiteX12" fmla="*/ 733723 w 809625"/>
                  <a:gd name="connsiteY12" fmla="*/ 50602 h 607218"/>
                  <a:gd name="connsiteX13" fmla="*/ 547035 w 809625"/>
                  <a:gd name="connsiteY13" fmla="*/ 50602 h 607218"/>
                  <a:gd name="connsiteX14" fmla="*/ 520200 w 809625"/>
                  <a:gd name="connsiteY14" fmla="*/ 115387 h 607218"/>
                  <a:gd name="connsiteX15" fmla="*/ 571434 w 809625"/>
                  <a:gd name="connsiteY15" fmla="*/ 166621 h 607218"/>
                  <a:gd name="connsiteX16" fmla="*/ 455414 w 809625"/>
                  <a:gd name="connsiteY16" fmla="*/ 282657 h 607218"/>
                  <a:gd name="connsiteX17" fmla="*/ 339394 w 809625"/>
                  <a:gd name="connsiteY17" fmla="*/ 166637 h 607218"/>
                  <a:gd name="connsiteX18" fmla="*/ 267840 w 809625"/>
                  <a:gd name="connsiteY18" fmla="*/ 166637 h 607218"/>
                  <a:gd name="connsiteX19" fmla="*/ 159221 w 809625"/>
                  <a:gd name="connsiteY19" fmla="*/ 275257 h 607218"/>
                  <a:gd name="connsiteX20" fmla="*/ 159221 w 809625"/>
                  <a:gd name="connsiteY20" fmla="*/ 311042 h 607218"/>
                  <a:gd name="connsiteX21" fmla="*/ 194990 w 809625"/>
                  <a:gd name="connsiteY21" fmla="*/ 346810 h 607218"/>
                  <a:gd name="connsiteX22" fmla="*/ 230775 w 809625"/>
                  <a:gd name="connsiteY22" fmla="*/ 346810 h 607218"/>
                  <a:gd name="connsiteX23" fmla="*/ 303609 w 809625"/>
                  <a:gd name="connsiteY23" fmla="*/ 273960 h 607218"/>
                  <a:gd name="connsiteX24" fmla="*/ 419629 w 809625"/>
                  <a:gd name="connsiteY24" fmla="*/ 389980 h 607218"/>
                  <a:gd name="connsiteX25" fmla="*/ 491183 w 809625"/>
                  <a:gd name="connsiteY25" fmla="*/ 389980 h 607218"/>
                  <a:gd name="connsiteX26" fmla="*/ 642988 w 809625"/>
                  <a:gd name="connsiteY26" fmla="*/ 238175 h 607218"/>
                  <a:gd name="connsiteX27" fmla="*/ 694222 w 809625"/>
                  <a:gd name="connsiteY27" fmla="*/ 289409 h 607218"/>
                  <a:gd name="connsiteX28" fmla="*/ 759008 w 809625"/>
                  <a:gd name="connsiteY28" fmla="*/ 262575 h 607218"/>
                  <a:gd name="connsiteX29" fmla="*/ 759008 w 809625"/>
                  <a:gd name="connsiteY29" fmla="*/ 75902 h 607218"/>
                  <a:gd name="connsiteX30" fmla="*/ 733723 w 809625"/>
                  <a:gd name="connsiteY30" fmla="*/ 50602 h 607218"/>
                  <a:gd name="connsiteX0" fmla="*/ 784324 w 809625"/>
                  <a:gd name="connsiteY0" fmla="*/ 506016 h 607219"/>
                  <a:gd name="connsiteX1" fmla="*/ 101203 w 809625"/>
                  <a:gd name="connsiteY1" fmla="*/ 506016 h 607219"/>
                  <a:gd name="connsiteX2" fmla="*/ 75902 w 809625"/>
                  <a:gd name="connsiteY2" fmla="*/ 0 h 607219"/>
                  <a:gd name="connsiteX3" fmla="*/ 25301 w 809625"/>
                  <a:gd name="connsiteY3" fmla="*/ 0 h 607219"/>
                  <a:gd name="connsiteX4" fmla="*/ 0 w 809625"/>
                  <a:gd name="connsiteY4" fmla="*/ 25301 h 607219"/>
                  <a:gd name="connsiteX5" fmla="*/ 0 w 809625"/>
                  <a:gd name="connsiteY5" fmla="*/ 556617 h 607219"/>
                  <a:gd name="connsiteX6" fmla="*/ 50602 w 809625"/>
                  <a:gd name="connsiteY6" fmla="*/ 607219 h 607219"/>
                  <a:gd name="connsiteX7" fmla="*/ 784324 w 809625"/>
                  <a:gd name="connsiteY7" fmla="*/ 607219 h 607219"/>
                  <a:gd name="connsiteX8" fmla="*/ 809625 w 809625"/>
                  <a:gd name="connsiteY8" fmla="*/ 581918 h 607219"/>
                  <a:gd name="connsiteX9" fmla="*/ 809625 w 809625"/>
                  <a:gd name="connsiteY9" fmla="*/ 531316 h 607219"/>
                  <a:gd name="connsiteX10" fmla="*/ 784324 w 809625"/>
                  <a:gd name="connsiteY10" fmla="*/ 506016 h 607219"/>
                  <a:gd name="connsiteX11" fmla="*/ 733723 w 809625"/>
                  <a:gd name="connsiteY11" fmla="*/ 50602 h 607219"/>
                  <a:gd name="connsiteX12" fmla="*/ 547035 w 809625"/>
                  <a:gd name="connsiteY12" fmla="*/ 50602 h 607219"/>
                  <a:gd name="connsiteX13" fmla="*/ 520200 w 809625"/>
                  <a:gd name="connsiteY13" fmla="*/ 115387 h 607219"/>
                  <a:gd name="connsiteX14" fmla="*/ 571434 w 809625"/>
                  <a:gd name="connsiteY14" fmla="*/ 166621 h 607219"/>
                  <a:gd name="connsiteX15" fmla="*/ 455414 w 809625"/>
                  <a:gd name="connsiteY15" fmla="*/ 282657 h 607219"/>
                  <a:gd name="connsiteX16" fmla="*/ 339394 w 809625"/>
                  <a:gd name="connsiteY16" fmla="*/ 166637 h 607219"/>
                  <a:gd name="connsiteX17" fmla="*/ 267840 w 809625"/>
                  <a:gd name="connsiteY17" fmla="*/ 166637 h 607219"/>
                  <a:gd name="connsiteX18" fmla="*/ 159221 w 809625"/>
                  <a:gd name="connsiteY18" fmla="*/ 275257 h 607219"/>
                  <a:gd name="connsiteX19" fmla="*/ 159221 w 809625"/>
                  <a:gd name="connsiteY19" fmla="*/ 311042 h 607219"/>
                  <a:gd name="connsiteX20" fmla="*/ 194990 w 809625"/>
                  <a:gd name="connsiteY20" fmla="*/ 346810 h 607219"/>
                  <a:gd name="connsiteX21" fmla="*/ 230775 w 809625"/>
                  <a:gd name="connsiteY21" fmla="*/ 346810 h 607219"/>
                  <a:gd name="connsiteX22" fmla="*/ 303609 w 809625"/>
                  <a:gd name="connsiteY22" fmla="*/ 273960 h 607219"/>
                  <a:gd name="connsiteX23" fmla="*/ 419629 w 809625"/>
                  <a:gd name="connsiteY23" fmla="*/ 389980 h 607219"/>
                  <a:gd name="connsiteX24" fmla="*/ 491183 w 809625"/>
                  <a:gd name="connsiteY24" fmla="*/ 389980 h 607219"/>
                  <a:gd name="connsiteX25" fmla="*/ 642988 w 809625"/>
                  <a:gd name="connsiteY25" fmla="*/ 238175 h 607219"/>
                  <a:gd name="connsiteX26" fmla="*/ 694222 w 809625"/>
                  <a:gd name="connsiteY26" fmla="*/ 289409 h 607219"/>
                  <a:gd name="connsiteX27" fmla="*/ 759008 w 809625"/>
                  <a:gd name="connsiteY27" fmla="*/ 262575 h 607219"/>
                  <a:gd name="connsiteX28" fmla="*/ 759008 w 809625"/>
                  <a:gd name="connsiteY28" fmla="*/ 75902 h 607219"/>
                  <a:gd name="connsiteX29" fmla="*/ 733723 w 809625"/>
                  <a:gd name="connsiteY29" fmla="*/ 50602 h 607219"/>
                  <a:gd name="connsiteX0" fmla="*/ 784324 w 809625"/>
                  <a:gd name="connsiteY0" fmla="*/ 506016 h 607219"/>
                  <a:gd name="connsiteX1" fmla="*/ 101203 w 809625"/>
                  <a:gd name="connsiteY1" fmla="*/ 506016 h 607219"/>
                  <a:gd name="connsiteX2" fmla="*/ 25301 w 809625"/>
                  <a:gd name="connsiteY2" fmla="*/ 0 h 607219"/>
                  <a:gd name="connsiteX3" fmla="*/ 0 w 809625"/>
                  <a:gd name="connsiteY3" fmla="*/ 25301 h 607219"/>
                  <a:gd name="connsiteX4" fmla="*/ 0 w 809625"/>
                  <a:gd name="connsiteY4" fmla="*/ 556617 h 607219"/>
                  <a:gd name="connsiteX5" fmla="*/ 50602 w 809625"/>
                  <a:gd name="connsiteY5" fmla="*/ 607219 h 607219"/>
                  <a:gd name="connsiteX6" fmla="*/ 784324 w 809625"/>
                  <a:gd name="connsiteY6" fmla="*/ 607219 h 607219"/>
                  <a:gd name="connsiteX7" fmla="*/ 809625 w 809625"/>
                  <a:gd name="connsiteY7" fmla="*/ 581918 h 607219"/>
                  <a:gd name="connsiteX8" fmla="*/ 809625 w 809625"/>
                  <a:gd name="connsiteY8" fmla="*/ 531316 h 607219"/>
                  <a:gd name="connsiteX9" fmla="*/ 784324 w 809625"/>
                  <a:gd name="connsiteY9" fmla="*/ 506016 h 607219"/>
                  <a:gd name="connsiteX10" fmla="*/ 733723 w 809625"/>
                  <a:gd name="connsiteY10" fmla="*/ 50602 h 607219"/>
                  <a:gd name="connsiteX11" fmla="*/ 547035 w 809625"/>
                  <a:gd name="connsiteY11" fmla="*/ 50602 h 607219"/>
                  <a:gd name="connsiteX12" fmla="*/ 520200 w 809625"/>
                  <a:gd name="connsiteY12" fmla="*/ 115387 h 607219"/>
                  <a:gd name="connsiteX13" fmla="*/ 571434 w 809625"/>
                  <a:gd name="connsiteY13" fmla="*/ 166621 h 607219"/>
                  <a:gd name="connsiteX14" fmla="*/ 455414 w 809625"/>
                  <a:gd name="connsiteY14" fmla="*/ 282657 h 607219"/>
                  <a:gd name="connsiteX15" fmla="*/ 339394 w 809625"/>
                  <a:gd name="connsiteY15" fmla="*/ 166637 h 607219"/>
                  <a:gd name="connsiteX16" fmla="*/ 267840 w 809625"/>
                  <a:gd name="connsiteY16" fmla="*/ 166637 h 607219"/>
                  <a:gd name="connsiteX17" fmla="*/ 159221 w 809625"/>
                  <a:gd name="connsiteY17" fmla="*/ 275257 h 607219"/>
                  <a:gd name="connsiteX18" fmla="*/ 159221 w 809625"/>
                  <a:gd name="connsiteY18" fmla="*/ 311042 h 607219"/>
                  <a:gd name="connsiteX19" fmla="*/ 194990 w 809625"/>
                  <a:gd name="connsiteY19" fmla="*/ 346810 h 607219"/>
                  <a:gd name="connsiteX20" fmla="*/ 230775 w 809625"/>
                  <a:gd name="connsiteY20" fmla="*/ 346810 h 607219"/>
                  <a:gd name="connsiteX21" fmla="*/ 303609 w 809625"/>
                  <a:gd name="connsiteY21" fmla="*/ 273960 h 607219"/>
                  <a:gd name="connsiteX22" fmla="*/ 419629 w 809625"/>
                  <a:gd name="connsiteY22" fmla="*/ 389980 h 607219"/>
                  <a:gd name="connsiteX23" fmla="*/ 491183 w 809625"/>
                  <a:gd name="connsiteY23" fmla="*/ 389980 h 607219"/>
                  <a:gd name="connsiteX24" fmla="*/ 642988 w 809625"/>
                  <a:gd name="connsiteY24" fmla="*/ 238175 h 607219"/>
                  <a:gd name="connsiteX25" fmla="*/ 694222 w 809625"/>
                  <a:gd name="connsiteY25" fmla="*/ 289409 h 607219"/>
                  <a:gd name="connsiteX26" fmla="*/ 759008 w 809625"/>
                  <a:gd name="connsiteY26" fmla="*/ 262575 h 607219"/>
                  <a:gd name="connsiteX27" fmla="*/ 759008 w 809625"/>
                  <a:gd name="connsiteY27" fmla="*/ 75902 h 607219"/>
                  <a:gd name="connsiteX28" fmla="*/ 733723 w 809625"/>
                  <a:gd name="connsiteY28" fmla="*/ 50602 h 607219"/>
                  <a:gd name="connsiteX0" fmla="*/ 784324 w 809625"/>
                  <a:gd name="connsiteY0" fmla="*/ 480715 h 581918"/>
                  <a:gd name="connsiteX1" fmla="*/ 101203 w 809625"/>
                  <a:gd name="connsiteY1" fmla="*/ 480715 h 581918"/>
                  <a:gd name="connsiteX2" fmla="*/ 0 w 809625"/>
                  <a:gd name="connsiteY2" fmla="*/ 0 h 581918"/>
                  <a:gd name="connsiteX3" fmla="*/ 0 w 809625"/>
                  <a:gd name="connsiteY3" fmla="*/ 531316 h 581918"/>
                  <a:gd name="connsiteX4" fmla="*/ 50602 w 809625"/>
                  <a:gd name="connsiteY4" fmla="*/ 581918 h 581918"/>
                  <a:gd name="connsiteX5" fmla="*/ 784324 w 809625"/>
                  <a:gd name="connsiteY5" fmla="*/ 581918 h 581918"/>
                  <a:gd name="connsiteX6" fmla="*/ 809625 w 809625"/>
                  <a:gd name="connsiteY6" fmla="*/ 556617 h 581918"/>
                  <a:gd name="connsiteX7" fmla="*/ 809625 w 809625"/>
                  <a:gd name="connsiteY7" fmla="*/ 506015 h 581918"/>
                  <a:gd name="connsiteX8" fmla="*/ 784324 w 809625"/>
                  <a:gd name="connsiteY8" fmla="*/ 480715 h 581918"/>
                  <a:gd name="connsiteX9" fmla="*/ 733723 w 809625"/>
                  <a:gd name="connsiteY9" fmla="*/ 25301 h 581918"/>
                  <a:gd name="connsiteX10" fmla="*/ 547035 w 809625"/>
                  <a:gd name="connsiteY10" fmla="*/ 25301 h 581918"/>
                  <a:gd name="connsiteX11" fmla="*/ 520200 w 809625"/>
                  <a:gd name="connsiteY11" fmla="*/ 90086 h 581918"/>
                  <a:gd name="connsiteX12" fmla="*/ 571434 w 809625"/>
                  <a:gd name="connsiteY12" fmla="*/ 141320 h 581918"/>
                  <a:gd name="connsiteX13" fmla="*/ 455414 w 809625"/>
                  <a:gd name="connsiteY13" fmla="*/ 257356 h 581918"/>
                  <a:gd name="connsiteX14" fmla="*/ 339394 w 809625"/>
                  <a:gd name="connsiteY14" fmla="*/ 141336 h 581918"/>
                  <a:gd name="connsiteX15" fmla="*/ 267840 w 809625"/>
                  <a:gd name="connsiteY15" fmla="*/ 141336 h 581918"/>
                  <a:gd name="connsiteX16" fmla="*/ 159221 w 809625"/>
                  <a:gd name="connsiteY16" fmla="*/ 249956 h 581918"/>
                  <a:gd name="connsiteX17" fmla="*/ 159221 w 809625"/>
                  <a:gd name="connsiteY17" fmla="*/ 285741 h 581918"/>
                  <a:gd name="connsiteX18" fmla="*/ 194990 w 809625"/>
                  <a:gd name="connsiteY18" fmla="*/ 321509 h 581918"/>
                  <a:gd name="connsiteX19" fmla="*/ 230775 w 809625"/>
                  <a:gd name="connsiteY19" fmla="*/ 321509 h 581918"/>
                  <a:gd name="connsiteX20" fmla="*/ 303609 w 809625"/>
                  <a:gd name="connsiteY20" fmla="*/ 248659 h 581918"/>
                  <a:gd name="connsiteX21" fmla="*/ 419629 w 809625"/>
                  <a:gd name="connsiteY21" fmla="*/ 364679 h 581918"/>
                  <a:gd name="connsiteX22" fmla="*/ 491183 w 809625"/>
                  <a:gd name="connsiteY22" fmla="*/ 364679 h 581918"/>
                  <a:gd name="connsiteX23" fmla="*/ 642988 w 809625"/>
                  <a:gd name="connsiteY23" fmla="*/ 212874 h 581918"/>
                  <a:gd name="connsiteX24" fmla="*/ 694222 w 809625"/>
                  <a:gd name="connsiteY24" fmla="*/ 264108 h 581918"/>
                  <a:gd name="connsiteX25" fmla="*/ 759008 w 809625"/>
                  <a:gd name="connsiteY25" fmla="*/ 237274 h 581918"/>
                  <a:gd name="connsiteX26" fmla="*/ 759008 w 809625"/>
                  <a:gd name="connsiteY26" fmla="*/ 50601 h 581918"/>
                  <a:gd name="connsiteX27" fmla="*/ 733723 w 809625"/>
                  <a:gd name="connsiteY27" fmla="*/ 25301 h 581918"/>
                  <a:gd name="connsiteX0" fmla="*/ 784324 w 809625"/>
                  <a:gd name="connsiteY0" fmla="*/ 455414 h 556617"/>
                  <a:gd name="connsiteX1" fmla="*/ 101203 w 809625"/>
                  <a:gd name="connsiteY1" fmla="*/ 455414 h 556617"/>
                  <a:gd name="connsiteX2" fmla="*/ 0 w 809625"/>
                  <a:gd name="connsiteY2" fmla="*/ 506015 h 556617"/>
                  <a:gd name="connsiteX3" fmla="*/ 50602 w 809625"/>
                  <a:gd name="connsiteY3" fmla="*/ 556617 h 556617"/>
                  <a:gd name="connsiteX4" fmla="*/ 784324 w 809625"/>
                  <a:gd name="connsiteY4" fmla="*/ 556617 h 556617"/>
                  <a:gd name="connsiteX5" fmla="*/ 809625 w 809625"/>
                  <a:gd name="connsiteY5" fmla="*/ 531316 h 556617"/>
                  <a:gd name="connsiteX6" fmla="*/ 809625 w 809625"/>
                  <a:gd name="connsiteY6" fmla="*/ 480714 h 556617"/>
                  <a:gd name="connsiteX7" fmla="*/ 784324 w 809625"/>
                  <a:gd name="connsiteY7" fmla="*/ 455414 h 556617"/>
                  <a:gd name="connsiteX8" fmla="*/ 733723 w 809625"/>
                  <a:gd name="connsiteY8" fmla="*/ 0 h 556617"/>
                  <a:gd name="connsiteX9" fmla="*/ 547035 w 809625"/>
                  <a:gd name="connsiteY9" fmla="*/ 0 h 556617"/>
                  <a:gd name="connsiteX10" fmla="*/ 520200 w 809625"/>
                  <a:gd name="connsiteY10" fmla="*/ 64785 h 556617"/>
                  <a:gd name="connsiteX11" fmla="*/ 571434 w 809625"/>
                  <a:gd name="connsiteY11" fmla="*/ 116019 h 556617"/>
                  <a:gd name="connsiteX12" fmla="*/ 455414 w 809625"/>
                  <a:gd name="connsiteY12" fmla="*/ 232055 h 556617"/>
                  <a:gd name="connsiteX13" fmla="*/ 339394 w 809625"/>
                  <a:gd name="connsiteY13" fmla="*/ 116035 h 556617"/>
                  <a:gd name="connsiteX14" fmla="*/ 267840 w 809625"/>
                  <a:gd name="connsiteY14" fmla="*/ 116035 h 556617"/>
                  <a:gd name="connsiteX15" fmla="*/ 159221 w 809625"/>
                  <a:gd name="connsiteY15" fmla="*/ 224655 h 556617"/>
                  <a:gd name="connsiteX16" fmla="*/ 159221 w 809625"/>
                  <a:gd name="connsiteY16" fmla="*/ 260440 h 556617"/>
                  <a:gd name="connsiteX17" fmla="*/ 194990 w 809625"/>
                  <a:gd name="connsiteY17" fmla="*/ 296208 h 556617"/>
                  <a:gd name="connsiteX18" fmla="*/ 230775 w 809625"/>
                  <a:gd name="connsiteY18" fmla="*/ 296208 h 556617"/>
                  <a:gd name="connsiteX19" fmla="*/ 303609 w 809625"/>
                  <a:gd name="connsiteY19" fmla="*/ 223358 h 556617"/>
                  <a:gd name="connsiteX20" fmla="*/ 419629 w 809625"/>
                  <a:gd name="connsiteY20" fmla="*/ 339378 h 556617"/>
                  <a:gd name="connsiteX21" fmla="*/ 491183 w 809625"/>
                  <a:gd name="connsiteY21" fmla="*/ 339378 h 556617"/>
                  <a:gd name="connsiteX22" fmla="*/ 642988 w 809625"/>
                  <a:gd name="connsiteY22" fmla="*/ 187573 h 556617"/>
                  <a:gd name="connsiteX23" fmla="*/ 694222 w 809625"/>
                  <a:gd name="connsiteY23" fmla="*/ 238807 h 556617"/>
                  <a:gd name="connsiteX24" fmla="*/ 759008 w 809625"/>
                  <a:gd name="connsiteY24" fmla="*/ 211973 h 556617"/>
                  <a:gd name="connsiteX25" fmla="*/ 759008 w 809625"/>
                  <a:gd name="connsiteY25" fmla="*/ 25300 h 556617"/>
                  <a:gd name="connsiteX26" fmla="*/ 733723 w 809625"/>
                  <a:gd name="connsiteY26" fmla="*/ 0 h 556617"/>
                  <a:gd name="connsiteX0" fmla="*/ 784324 w 809625"/>
                  <a:gd name="connsiteY0" fmla="*/ 455414 h 556617"/>
                  <a:gd name="connsiteX1" fmla="*/ 0 w 809625"/>
                  <a:gd name="connsiteY1" fmla="*/ 506015 h 556617"/>
                  <a:gd name="connsiteX2" fmla="*/ 50602 w 809625"/>
                  <a:gd name="connsiteY2" fmla="*/ 556617 h 556617"/>
                  <a:gd name="connsiteX3" fmla="*/ 784324 w 809625"/>
                  <a:gd name="connsiteY3" fmla="*/ 556617 h 556617"/>
                  <a:gd name="connsiteX4" fmla="*/ 809625 w 809625"/>
                  <a:gd name="connsiteY4" fmla="*/ 531316 h 556617"/>
                  <a:gd name="connsiteX5" fmla="*/ 809625 w 809625"/>
                  <a:gd name="connsiteY5" fmla="*/ 480714 h 556617"/>
                  <a:gd name="connsiteX6" fmla="*/ 784324 w 809625"/>
                  <a:gd name="connsiteY6" fmla="*/ 455414 h 556617"/>
                  <a:gd name="connsiteX7" fmla="*/ 733723 w 809625"/>
                  <a:gd name="connsiteY7" fmla="*/ 0 h 556617"/>
                  <a:gd name="connsiteX8" fmla="*/ 547035 w 809625"/>
                  <a:gd name="connsiteY8" fmla="*/ 0 h 556617"/>
                  <a:gd name="connsiteX9" fmla="*/ 520200 w 809625"/>
                  <a:gd name="connsiteY9" fmla="*/ 64785 h 556617"/>
                  <a:gd name="connsiteX10" fmla="*/ 571434 w 809625"/>
                  <a:gd name="connsiteY10" fmla="*/ 116019 h 556617"/>
                  <a:gd name="connsiteX11" fmla="*/ 455414 w 809625"/>
                  <a:gd name="connsiteY11" fmla="*/ 232055 h 556617"/>
                  <a:gd name="connsiteX12" fmla="*/ 339394 w 809625"/>
                  <a:gd name="connsiteY12" fmla="*/ 116035 h 556617"/>
                  <a:gd name="connsiteX13" fmla="*/ 267840 w 809625"/>
                  <a:gd name="connsiteY13" fmla="*/ 116035 h 556617"/>
                  <a:gd name="connsiteX14" fmla="*/ 159221 w 809625"/>
                  <a:gd name="connsiteY14" fmla="*/ 224655 h 556617"/>
                  <a:gd name="connsiteX15" fmla="*/ 159221 w 809625"/>
                  <a:gd name="connsiteY15" fmla="*/ 260440 h 556617"/>
                  <a:gd name="connsiteX16" fmla="*/ 194990 w 809625"/>
                  <a:gd name="connsiteY16" fmla="*/ 296208 h 556617"/>
                  <a:gd name="connsiteX17" fmla="*/ 230775 w 809625"/>
                  <a:gd name="connsiteY17" fmla="*/ 296208 h 556617"/>
                  <a:gd name="connsiteX18" fmla="*/ 303609 w 809625"/>
                  <a:gd name="connsiteY18" fmla="*/ 223358 h 556617"/>
                  <a:gd name="connsiteX19" fmla="*/ 419629 w 809625"/>
                  <a:gd name="connsiteY19" fmla="*/ 339378 h 556617"/>
                  <a:gd name="connsiteX20" fmla="*/ 491183 w 809625"/>
                  <a:gd name="connsiteY20" fmla="*/ 339378 h 556617"/>
                  <a:gd name="connsiteX21" fmla="*/ 642988 w 809625"/>
                  <a:gd name="connsiteY21" fmla="*/ 187573 h 556617"/>
                  <a:gd name="connsiteX22" fmla="*/ 694222 w 809625"/>
                  <a:gd name="connsiteY22" fmla="*/ 238807 h 556617"/>
                  <a:gd name="connsiteX23" fmla="*/ 759008 w 809625"/>
                  <a:gd name="connsiteY23" fmla="*/ 211973 h 556617"/>
                  <a:gd name="connsiteX24" fmla="*/ 759008 w 809625"/>
                  <a:gd name="connsiteY24" fmla="*/ 25300 h 556617"/>
                  <a:gd name="connsiteX25" fmla="*/ 733723 w 809625"/>
                  <a:gd name="connsiteY25" fmla="*/ 0 h 556617"/>
                  <a:gd name="connsiteX0" fmla="*/ 733722 w 759023"/>
                  <a:gd name="connsiteY0" fmla="*/ 455414 h 556617"/>
                  <a:gd name="connsiteX1" fmla="*/ 0 w 759023"/>
                  <a:gd name="connsiteY1" fmla="*/ 556617 h 556617"/>
                  <a:gd name="connsiteX2" fmla="*/ 733722 w 759023"/>
                  <a:gd name="connsiteY2" fmla="*/ 556617 h 556617"/>
                  <a:gd name="connsiteX3" fmla="*/ 759023 w 759023"/>
                  <a:gd name="connsiteY3" fmla="*/ 531316 h 556617"/>
                  <a:gd name="connsiteX4" fmla="*/ 759023 w 759023"/>
                  <a:gd name="connsiteY4" fmla="*/ 480714 h 556617"/>
                  <a:gd name="connsiteX5" fmla="*/ 733722 w 759023"/>
                  <a:gd name="connsiteY5" fmla="*/ 455414 h 556617"/>
                  <a:gd name="connsiteX6" fmla="*/ 683121 w 759023"/>
                  <a:gd name="connsiteY6" fmla="*/ 0 h 556617"/>
                  <a:gd name="connsiteX7" fmla="*/ 496433 w 759023"/>
                  <a:gd name="connsiteY7" fmla="*/ 0 h 556617"/>
                  <a:gd name="connsiteX8" fmla="*/ 469598 w 759023"/>
                  <a:gd name="connsiteY8" fmla="*/ 64785 h 556617"/>
                  <a:gd name="connsiteX9" fmla="*/ 520832 w 759023"/>
                  <a:gd name="connsiteY9" fmla="*/ 116019 h 556617"/>
                  <a:gd name="connsiteX10" fmla="*/ 404812 w 759023"/>
                  <a:gd name="connsiteY10" fmla="*/ 232055 h 556617"/>
                  <a:gd name="connsiteX11" fmla="*/ 288792 w 759023"/>
                  <a:gd name="connsiteY11" fmla="*/ 116035 h 556617"/>
                  <a:gd name="connsiteX12" fmla="*/ 217238 w 759023"/>
                  <a:gd name="connsiteY12" fmla="*/ 116035 h 556617"/>
                  <a:gd name="connsiteX13" fmla="*/ 108619 w 759023"/>
                  <a:gd name="connsiteY13" fmla="*/ 224655 h 556617"/>
                  <a:gd name="connsiteX14" fmla="*/ 108619 w 759023"/>
                  <a:gd name="connsiteY14" fmla="*/ 260440 h 556617"/>
                  <a:gd name="connsiteX15" fmla="*/ 144388 w 759023"/>
                  <a:gd name="connsiteY15" fmla="*/ 296208 h 556617"/>
                  <a:gd name="connsiteX16" fmla="*/ 180173 w 759023"/>
                  <a:gd name="connsiteY16" fmla="*/ 296208 h 556617"/>
                  <a:gd name="connsiteX17" fmla="*/ 253007 w 759023"/>
                  <a:gd name="connsiteY17" fmla="*/ 223358 h 556617"/>
                  <a:gd name="connsiteX18" fmla="*/ 369027 w 759023"/>
                  <a:gd name="connsiteY18" fmla="*/ 339378 h 556617"/>
                  <a:gd name="connsiteX19" fmla="*/ 440581 w 759023"/>
                  <a:gd name="connsiteY19" fmla="*/ 339378 h 556617"/>
                  <a:gd name="connsiteX20" fmla="*/ 592386 w 759023"/>
                  <a:gd name="connsiteY20" fmla="*/ 187573 h 556617"/>
                  <a:gd name="connsiteX21" fmla="*/ 643620 w 759023"/>
                  <a:gd name="connsiteY21" fmla="*/ 238807 h 556617"/>
                  <a:gd name="connsiteX22" fmla="*/ 708406 w 759023"/>
                  <a:gd name="connsiteY22" fmla="*/ 211973 h 556617"/>
                  <a:gd name="connsiteX23" fmla="*/ 708406 w 759023"/>
                  <a:gd name="connsiteY23" fmla="*/ 25300 h 556617"/>
                  <a:gd name="connsiteX24" fmla="*/ 683121 w 759023"/>
                  <a:gd name="connsiteY24" fmla="*/ 0 h 556617"/>
                  <a:gd name="connsiteX0" fmla="*/ 632516 w 657817"/>
                  <a:gd name="connsiteY0" fmla="*/ 455414 h 556617"/>
                  <a:gd name="connsiteX1" fmla="*/ 632516 w 657817"/>
                  <a:gd name="connsiteY1" fmla="*/ 556617 h 556617"/>
                  <a:gd name="connsiteX2" fmla="*/ 657817 w 657817"/>
                  <a:gd name="connsiteY2" fmla="*/ 531316 h 556617"/>
                  <a:gd name="connsiteX3" fmla="*/ 657817 w 657817"/>
                  <a:gd name="connsiteY3" fmla="*/ 480714 h 556617"/>
                  <a:gd name="connsiteX4" fmla="*/ 632516 w 657817"/>
                  <a:gd name="connsiteY4" fmla="*/ 455414 h 556617"/>
                  <a:gd name="connsiteX5" fmla="*/ 581915 w 657817"/>
                  <a:gd name="connsiteY5" fmla="*/ 0 h 556617"/>
                  <a:gd name="connsiteX6" fmla="*/ 395227 w 657817"/>
                  <a:gd name="connsiteY6" fmla="*/ 0 h 556617"/>
                  <a:gd name="connsiteX7" fmla="*/ 368392 w 657817"/>
                  <a:gd name="connsiteY7" fmla="*/ 64785 h 556617"/>
                  <a:gd name="connsiteX8" fmla="*/ 419626 w 657817"/>
                  <a:gd name="connsiteY8" fmla="*/ 116019 h 556617"/>
                  <a:gd name="connsiteX9" fmla="*/ 303606 w 657817"/>
                  <a:gd name="connsiteY9" fmla="*/ 232055 h 556617"/>
                  <a:gd name="connsiteX10" fmla="*/ 187586 w 657817"/>
                  <a:gd name="connsiteY10" fmla="*/ 116035 h 556617"/>
                  <a:gd name="connsiteX11" fmla="*/ 116032 w 657817"/>
                  <a:gd name="connsiteY11" fmla="*/ 116035 h 556617"/>
                  <a:gd name="connsiteX12" fmla="*/ 7413 w 657817"/>
                  <a:gd name="connsiteY12" fmla="*/ 224655 h 556617"/>
                  <a:gd name="connsiteX13" fmla="*/ 7413 w 657817"/>
                  <a:gd name="connsiteY13" fmla="*/ 260440 h 556617"/>
                  <a:gd name="connsiteX14" fmla="*/ 43182 w 657817"/>
                  <a:gd name="connsiteY14" fmla="*/ 296208 h 556617"/>
                  <a:gd name="connsiteX15" fmla="*/ 78967 w 657817"/>
                  <a:gd name="connsiteY15" fmla="*/ 296208 h 556617"/>
                  <a:gd name="connsiteX16" fmla="*/ 151801 w 657817"/>
                  <a:gd name="connsiteY16" fmla="*/ 223358 h 556617"/>
                  <a:gd name="connsiteX17" fmla="*/ 267821 w 657817"/>
                  <a:gd name="connsiteY17" fmla="*/ 339378 h 556617"/>
                  <a:gd name="connsiteX18" fmla="*/ 339375 w 657817"/>
                  <a:gd name="connsiteY18" fmla="*/ 339378 h 556617"/>
                  <a:gd name="connsiteX19" fmla="*/ 491180 w 657817"/>
                  <a:gd name="connsiteY19" fmla="*/ 187573 h 556617"/>
                  <a:gd name="connsiteX20" fmla="*/ 542414 w 657817"/>
                  <a:gd name="connsiteY20" fmla="*/ 238807 h 556617"/>
                  <a:gd name="connsiteX21" fmla="*/ 607200 w 657817"/>
                  <a:gd name="connsiteY21" fmla="*/ 211973 h 556617"/>
                  <a:gd name="connsiteX22" fmla="*/ 607200 w 657817"/>
                  <a:gd name="connsiteY22" fmla="*/ 25300 h 556617"/>
                  <a:gd name="connsiteX23" fmla="*/ 581915 w 657817"/>
                  <a:gd name="connsiteY23" fmla="*/ 0 h 556617"/>
                  <a:gd name="connsiteX0" fmla="*/ 632516 w 657817"/>
                  <a:gd name="connsiteY0" fmla="*/ 455414 h 531316"/>
                  <a:gd name="connsiteX1" fmla="*/ 657817 w 657817"/>
                  <a:gd name="connsiteY1" fmla="*/ 531316 h 531316"/>
                  <a:gd name="connsiteX2" fmla="*/ 657817 w 657817"/>
                  <a:gd name="connsiteY2" fmla="*/ 480714 h 531316"/>
                  <a:gd name="connsiteX3" fmla="*/ 632516 w 657817"/>
                  <a:gd name="connsiteY3" fmla="*/ 455414 h 531316"/>
                  <a:gd name="connsiteX4" fmla="*/ 581915 w 657817"/>
                  <a:gd name="connsiteY4" fmla="*/ 0 h 531316"/>
                  <a:gd name="connsiteX5" fmla="*/ 395227 w 657817"/>
                  <a:gd name="connsiteY5" fmla="*/ 0 h 531316"/>
                  <a:gd name="connsiteX6" fmla="*/ 368392 w 657817"/>
                  <a:gd name="connsiteY6" fmla="*/ 64785 h 531316"/>
                  <a:gd name="connsiteX7" fmla="*/ 419626 w 657817"/>
                  <a:gd name="connsiteY7" fmla="*/ 116019 h 531316"/>
                  <a:gd name="connsiteX8" fmla="*/ 303606 w 657817"/>
                  <a:gd name="connsiteY8" fmla="*/ 232055 h 531316"/>
                  <a:gd name="connsiteX9" fmla="*/ 187586 w 657817"/>
                  <a:gd name="connsiteY9" fmla="*/ 116035 h 531316"/>
                  <a:gd name="connsiteX10" fmla="*/ 116032 w 657817"/>
                  <a:gd name="connsiteY10" fmla="*/ 116035 h 531316"/>
                  <a:gd name="connsiteX11" fmla="*/ 7413 w 657817"/>
                  <a:gd name="connsiteY11" fmla="*/ 224655 h 531316"/>
                  <a:gd name="connsiteX12" fmla="*/ 7413 w 657817"/>
                  <a:gd name="connsiteY12" fmla="*/ 260440 h 531316"/>
                  <a:gd name="connsiteX13" fmla="*/ 43182 w 657817"/>
                  <a:gd name="connsiteY13" fmla="*/ 296208 h 531316"/>
                  <a:gd name="connsiteX14" fmla="*/ 78967 w 657817"/>
                  <a:gd name="connsiteY14" fmla="*/ 296208 h 531316"/>
                  <a:gd name="connsiteX15" fmla="*/ 151801 w 657817"/>
                  <a:gd name="connsiteY15" fmla="*/ 223358 h 531316"/>
                  <a:gd name="connsiteX16" fmla="*/ 267821 w 657817"/>
                  <a:gd name="connsiteY16" fmla="*/ 339378 h 531316"/>
                  <a:gd name="connsiteX17" fmla="*/ 339375 w 657817"/>
                  <a:gd name="connsiteY17" fmla="*/ 339378 h 531316"/>
                  <a:gd name="connsiteX18" fmla="*/ 491180 w 657817"/>
                  <a:gd name="connsiteY18" fmla="*/ 187573 h 531316"/>
                  <a:gd name="connsiteX19" fmla="*/ 542414 w 657817"/>
                  <a:gd name="connsiteY19" fmla="*/ 238807 h 531316"/>
                  <a:gd name="connsiteX20" fmla="*/ 607200 w 657817"/>
                  <a:gd name="connsiteY20" fmla="*/ 211973 h 531316"/>
                  <a:gd name="connsiteX21" fmla="*/ 607200 w 657817"/>
                  <a:gd name="connsiteY21" fmla="*/ 25300 h 531316"/>
                  <a:gd name="connsiteX22" fmla="*/ 581915 w 657817"/>
                  <a:gd name="connsiteY22" fmla="*/ 0 h 531316"/>
                  <a:gd name="connsiteX0" fmla="*/ 632516 w 657817"/>
                  <a:gd name="connsiteY0" fmla="*/ 455414 h 531316"/>
                  <a:gd name="connsiteX1" fmla="*/ 657817 w 657817"/>
                  <a:gd name="connsiteY1" fmla="*/ 531316 h 531316"/>
                  <a:gd name="connsiteX2" fmla="*/ 657817 w 657817"/>
                  <a:gd name="connsiteY2" fmla="*/ 480714 h 531316"/>
                  <a:gd name="connsiteX3" fmla="*/ 632516 w 657817"/>
                  <a:gd name="connsiteY3" fmla="*/ 455414 h 531316"/>
                  <a:gd name="connsiteX4" fmla="*/ 581915 w 657817"/>
                  <a:gd name="connsiteY4" fmla="*/ 0 h 531316"/>
                  <a:gd name="connsiteX5" fmla="*/ 395227 w 657817"/>
                  <a:gd name="connsiteY5" fmla="*/ 0 h 531316"/>
                  <a:gd name="connsiteX6" fmla="*/ 368392 w 657817"/>
                  <a:gd name="connsiteY6" fmla="*/ 64785 h 531316"/>
                  <a:gd name="connsiteX7" fmla="*/ 419626 w 657817"/>
                  <a:gd name="connsiteY7" fmla="*/ 116019 h 531316"/>
                  <a:gd name="connsiteX8" fmla="*/ 303606 w 657817"/>
                  <a:gd name="connsiteY8" fmla="*/ 232055 h 531316"/>
                  <a:gd name="connsiteX9" fmla="*/ 187586 w 657817"/>
                  <a:gd name="connsiteY9" fmla="*/ 116035 h 531316"/>
                  <a:gd name="connsiteX10" fmla="*/ 116032 w 657817"/>
                  <a:gd name="connsiteY10" fmla="*/ 116035 h 531316"/>
                  <a:gd name="connsiteX11" fmla="*/ 7413 w 657817"/>
                  <a:gd name="connsiteY11" fmla="*/ 224655 h 531316"/>
                  <a:gd name="connsiteX12" fmla="*/ 7413 w 657817"/>
                  <a:gd name="connsiteY12" fmla="*/ 260440 h 531316"/>
                  <a:gd name="connsiteX13" fmla="*/ 43182 w 657817"/>
                  <a:gd name="connsiteY13" fmla="*/ 296208 h 531316"/>
                  <a:gd name="connsiteX14" fmla="*/ 78967 w 657817"/>
                  <a:gd name="connsiteY14" fmla="*/ 296208 h 531316"/>
                  <a:gd name="connsiteX15" fmla="*/ 151801 w 657817"/>
                  <a:gd name="connsiteY15" fmla="*/ 223358 h 531316"/>
                  <a:gd name="connsiteX16" fmla="*/ 267821 w 657817"/>
                  <a:gd name="connsiteY16" fmla="*/ 339378 h 531316"/>
                  <a:gd name="connsiteX17" fmla="*/ 339375 w 657817"/>
                  <a:gd name="connsiteY17" fmla="*/ 339378 h 531316"/>
                  <a:gd name="connsiteX18" fmla="*/ 491180 w 657817"/>
                  <a:gd name="connsiteY18" fmla="*/ 187573 h 531316"/>
                  <a:gd name="connsiteX19" fmla="*/ 542414 w 657817"/>
                  <a:gd name="connsiteY19" fmla="*/ 238807 h 531316"/>
                  <a:gd name="connsiteX20" fmla="*/ 607200 w 657817"/>
                  <a:gd name="connsiteY20" fmla="*/ 211973 h 531316"/>
                  <a:gd name="connsiteX21" fmla="*/ 607200 w 657817"/>
                  <a:gd name="connsiteY21" fmla="*/ 25300 h 531316"/>
                  <a:gd name="connsiteX22" fmla="*/ 581915 w 657817"/>
                  <a:gd name="connsiteY22" fmla="*/ 0 h 531316"/>
                  <a:gd name="connsiteX0" fmla="*/ 632516 w 657817"/>
                  <a:gd name="connsiteY0" fmla="*/ 455414 h 480714"/>
                  <a:gd name="connsiteX1" fmla="*/ 657817 w 657817"/>
                  <a:gd name="connsiteY1" fmla="*/ 480714 h 480714"/>
                  <a:gd name="connsiteX2" fmla="*/ 632516 w 657817"/>
                  <a:gd name="connsiteY2" fmla="*/ 455414 h 480714"/>
                  <a:gd name="connsiteX3" fmla="*/ 581915 w 657817"/>
                  <a:gd name="connsiteY3" fmla="*/ 0 h 480714"/>
                  <a:gd name="connsiteX4" fmla="*/ 395227 w 657817"/>
                  <a:gd name="connsiteY4" fmla="*/ 0 h 480714"/>
                  <a:gd name="connsiteX5" fmla="*/ 368392 w 657817"/>
                  <a:gd name="connsiteY5" fmla="*/ 64785 h 480714"/>
                  <a:gd name="connsiteX6" fmla="*/ 419626 w 657817"/>
                  <a:gd name="connsiteY6" fmla="*/ 116019 h 480714"/>
                  <a:gd name="connsiteX7" fmla="*/ 303606 w 657817"/>
                  <a:gd name="connsiteY7" fmla="*/ 232055 h 480714"/>
                  <a:gd name="connsiteX8" fmla="*/ 187586 w 657817"/>
                  <a:gd name="connsiteY8" fmla="*/ 116035 h 480714"/>
                  <a:gd name="connsiteX9" fmla="*/ 116032 w 657817"/>
                  <a:gd name="connsiteY9" fmla="*/ 116035 h 480714"/>
                  <a:gd name="connsiteX10" fmla="*/ 7413 w 657817"/>
                  <a:gd name="connsiteY10" fmla="*/ 224655 h 480714"/>
                  <a:gd name="connsiteX11" fmla="*/ 7413 w 657817"/>
                  <a:gd name="connsiteY11" fmla="*/ 260440 h 480714"/>
                  <a:gd name="connsiteX12" fmla="*/ 43182 w 657817"/>
                  <a:gd name="connsiteY12" fmla="*/ 296208 h 480714"/>
                  <a:gd name="connsiteX13" fmla="*/ 78967 w 657817"/>
                  <a:gd name="connsiteY13" fmla="*/ 296208 h 480714"/>
                  <a:gd name="connsiteX14" fmla="*/ 151801 w 657817"/>
                  <a:gd name="connsiteY14" fmla="*/ 223358 h 480714"/>
                  <a:gd name="connsiteX15" fmla="*/ 267821 w 657817"/>
                  <a:gd name="connsiteY15" fmla="*/ 339378 h 480714"/>
                  <a:gd name="connsiteX16" fmla="*/ 339375 w 657817"/>
                  <a:gd name="connsiteY16" fmla="*/ 339378 h 480714"/>
                  <a:gd name="connsiteX17" fmla="*/ 491180 w 657817"/>
                  <a:gd name="connsiteY17" fmla="*/ 187573 h 480714"/>
                  <a:gd name="connsiteX18" fmla="*/ 542414 w 657817"/>
                  <a:gd name="connsiteY18" fmla="*/ 238807 h 480714"/>
                  <a:gd name="connsiteX19" fmla="*/ 607200 w 657817"/>
                  <a:gd name="connsiteY19" fmla="*/ 211973 h 480714"/>
                  <a:gd name="connsiteX20" fmla="*/ 607200 w 657817"/>
                  <a:gd name="connsiteY20" fmla="*/ 25300 h 480714"/>
                  <a:gd name="connsiteX21" fmla="*/ 581915 w 657817"/>
                  <a:gd name="connsiteY21" fmla="*/ 0 h 480714"/>
                  <a:gd name="connsiteX0" fmla="*/ 632516 w 657817"/>
                  <a:gd name="connsiteY0" fmla="*/ 455414 h 480714"/>
                  <a:gd name="connsiteX1" fmla="*/ 657817 w 657817"/>
                  <a:gd name="connsiteY1" fmla="*/ 480714 h 480714"/>
                  <a:gd name="connsiteX2" fmla="*/ 632516 w 657817"/>
                  <a:gd name="connsiteY2" fmla="*/ 455414 h 480714"/>
                  <a:gd name="connsiteX3" fmla="*/ 581915 w 657817"/>
                  <a:gd name="connsiteY3" fmla="*/ 0 h 480714"/>
                  <a:gd name="connsiteX4" fmla="*/ 395227 w 657817"/>
                  <a:gd name="connsiteY4" fmla="*/ 0 h 480714"/>
                  <a:gd name="connsiteX5" fmla="*/ 368392 w 657817"/>
                  <a:gd name="connsiteY5" fmla="*/ 64785 h 480714"/>
                  <a:gd name="connsiteX6" fmla="*/ 419626 w 657817"/>
                  <a:gd name="connsiteY6" fmla="*/ 116019 h 480714"/>
                  <a:gd name="connsiteX7" fmla="*/ 303606 w 657817"/>
                  <a:gd name="connsiteY7" fmla="*/ 232055 h 480714"/>
                  <a:gd name="connsiteX8" fmla="*/ 187586 w 657817"/>
                  <a:gd name="connsiteY8" fmla="*/ 116035 h 480714"/>
                  <a:gd name="connsiteX9" fmla="*/ 116032 w 657817"/>
                  <a:gd name="connsiteY9" fmla="*/ 116035 h 480714"/>
                  <a:gd name="connsiteX10" fmla="*/ 7413 w 657817"/>
                  <a:gd name="connsiteY10" fmla="*/ 224655 h 480714"/>
                  <a:gd name="connsiteX11" fmla="*/ 7413 w 657817"/>
                  <a:gd name="connsiteY11" fmla="*/ 260440 h 480714"/>
                  <a:gd name="connsiteX12" fmla="*/ 43182 w 657817"/>
                  <a:gd name="connsiteY12" fmla="*/ 296208 h 480714"/>
                  <a:gd name="connsiteX13" fmla="*/ 78967 w 657817"/>
                  <a:gd name="connsiteY13" fmla="*/ 296208 h 480714"/>
                  <a:gd name="connsiteX14" fmla="*/ 151801 w 657817"/>
                  <a:gd name="connsiteY14" fmla="*/ 223358 h 480714"/>
                  <a:gd name="connsiteX15" fmla="*/ 267821 w 657817"/>
                  <a:gd name="connsiteY15" fmla="*/ 339378 h 480714"/>
                  <a:gd name="connsiteX16" fmla="*/ 339375 w 657817"/>
                  <a:gd name="connsiteY16" fmla="*/ 339378 h 480714"/>
                  <a:gd name="connsiteX17" fmla="*/ 491180 w 657817"/>
                  <a:gd name="connsiteY17" fmla="*/ 187573 h 480714"/>
                  <a:gd name="connsiteX18" fmla="*/ 542414 w 657817"/>
                  <a:gd name="connsiteY18" fmla="*/ 238807 h 480714"/>
                  <a:gd name="connsiteX19" fmla="*/ 607200 w 657817"/>
                  <a:gd name="connsiteY19" fmla="*/ 211973 h 480714"/>
                  <a:gd name="connsiteX20" fmla="*/ 607200 w 657817"/>
                  <a:gd name="connsiteY20" fmla="*/ 25300 h 480714"/>
                  <a:gd name="connsiteX21" fmla="*/ 581915 w 657817"/>
                  <a:gd name="connsiteY21" fmla="*/ 0 h 480714"/>
                  <a:gd name="connsiteX0" fmla="*/ 581915 w 607200"/>
                  <a:gd name="connsiteY0" fmla="*/ 0 h 354202"/>
                  <a:gd name="connsiteX1" fmla="*/ 395227 w 607200"/>
                  <a:gd name="connsiteY1" fmla="*/ 0 h 354202"/>
                  <a:gd name="connsiteX2" fmla="*/ 368392 w 607200"/>
                  <a:gd name="connsiteY2" fmla="*/ 64785 h 354202"/>
                  <a:gd name="connsiteX3" fmla="*/ 419626 w 607200"/>
                  <a:gd name="connsiteY3" fmla="*/ 116019 h 354202"/>
                  <a:gd name="connsiteX4" fmla="*/ 303606 w 607200"/>
                  <a:gd name="connsiteY4" fmla="*/ 232055 h 354202"/>
                  <a:gd name="connsiteX5" fmla="*/ 187586 w 607200"/>
                  <a:gd name="connsiteY5" fmla="*/ 116035 h 354202"/>
                  <a:gd name="connsiteX6" fmla="*/ 116032 w 607200"/>
                  <a:gd name="connsiteY6" fmla="*/ 116035 h 354202"/>
                  <a:gd name="connsiteX7" fmla="*/ 7413 w 607200"/>
                  <a:gd name="connsiteY7" fmla="*/ 224655 h 354202"/>
                  <a:gd name="connsiteX8" fmla="*/ 7413 w 607200"/>
                  <a:gd name="connsiteY8" fmla="*/ 260440 h 354202"/>
                  <a:gd name="connsiteX9" fmla="*/ 43182 w 607200"/>
                  <a:gd name="connsiteY9" fmla="*/ 296208 h 354202"/>
                  <a:gd name="connsiteX10" fmla="*/ 78967 w 607200"/>
                  <a:gd name="connsiteY10" fmla="*/ 296208 h 354202"/>
                  <a:gd name="connsiteX11" fmla="*/ 151801 w 607200"/>
                  <a:gd name="connsiteY11" fmla="*/ 223358 h 354202"/>
                  <a:gd name="connsiteX12" fmla="*/ 267821 w 607200"/>
                  <a:gd name="connsiteY12" fmla="*/ 339378 h 354202"/>
                  <a:gd name="connsiteX13" fmla="*/ 339375 w 607200"/>
                  <a:gd name="connsiteY13" fmla="*/ 339378 h 354202"/>
                  <a:gd name="connsiteX14" fmla="*/ 491180 w 607200"/>
                  <a:gd name="connsiteY14" fmla="*/ 187573 h 354202"/>
                  <a:gd name="connsiteX15" fmla="*/ 542414 w 607200"/>
                  <a:gd name="connsiteY15" fmla="*/ 238807 h 354202"/>
                  <a:gd name="connsiteX16" fmla="*/ 607200 w 607200"/>
                  <a:gd name="connsiteY16" fmla="*/ 211973 h 354202"/>
                  <a:gd name="connsiteX17" fmla="*/ 607200 w 607200"/>
                  <a:gd name="connsiteY17" fmla="*/ 25300 h 354202"/>
                  <a:gd name="connsiteX18" fmla="*/ 581915 w 607200"/>
                  <a:gd name="connsiteY18" fmla="*/ 0 h 35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07200" h="354202">
                    <a:moveTo>
                      <a:pt x="581915" y="0"/>
                    </a:moveTo>
                    <a:lnTo>
                      <a:pt x="395227" y="0"/>
                    </a:lnTo>
                    <a:cubicBezTo>
                      <a:pt x="361418" y="0"/>
                      <a:pt x="344483" y="40876"/>
                      <a:pt x="368392" y="64785"/>
                    </a:cubicBezTo>
                    <a:lnTo>
                      <a:pt x="419626" y="116019"/>
                    </a:lnTo>
                    <a:lnTo>
                      <a:pt x="303606" y="232055"/>
                    </a:lnTo>
                    <a:lnTo>
                      <a:pt x="187586" y="116035"/>
                    </a:lnTo>
                    <a:cubicBezTo>
                      <a:pt x="167820" y="96269"/>
                      <a:pt x="135783" y="96269"/>
                      <a:pt x="116032" y="116035"/>
                    </a:cubicBezTo>
                    <a:lnTo>
                      <a:pt x="7413" y="224655"/>
                    </a:lnTo>
                    <a:cubicBezTo>
                      <a:pt x="-2470" y="234538"/>
                      <a:pt x="-2470" y="250556"/>
                      <a:pt x="7413" y="260440"/>
                    </a:cubicBezTo>
                    <a:lnTo>
                      <a:pt x="43182" y="296208"/>
                    </a:lnTo>
                    <a:cubicBezTo>
                      <a:pt x="53065" y="306092"/>
                      <a:pt x="69084" y="306092"/>
                      <a:pt x="78967" y="296208"/>
                    </a:cubicBezTo>
                    <a:lnTo>
                      <a:pt x="151801" y="223358"/>
                    </a:lnTo>
                    <a:lnTo>
                      <a:pt x="267821" y="339378"/>
                    </a:lnTo>
                    <a:cubicBezTo>
                      <a:pt x="287588" y="359144"/>
                      <a:pt x="319625" y="359144"/>
                      <a:pt x="339375" y="339378"/>
                    </a:cubicBezTo>
                    <a:lnTo>
                      <a:pt x="491180" y="187573"/>
                    </a:lnTo>
                    <a:lnTo>
                      <a:pt x="542414" y="238807"/>
                    </a:lnTo>
                    <a:cubicBezTo>
                      <a:pt x="566323" y="262717"/>
                      <a:pt x="607200" y="245781"/>
                      <a:pt x="607200" y="211973"/>
                    </a:cubicBezTo>
                    <a:lnTo>
                      <a:pt x="607200" y="25300"/>
                    </a:lnTo>
                    <a:cubicBezTo>
                      <a:pt x="607215" y="11322"/>
                      <a:pt x="595893" y="0"/>
                      <a:pt x="581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E14132FF-0690-0B46-C140-42670315B33F}"/>
                </a:ext>
              </a:extLst>
            </p:cNvPr>
            <p:cNvSpPr txBox="1"/>
            <p:nvPr/>
          </p:nvSpPr>
          <p:spPr>
            <a:xfrm>
              <a:off x="2510630" y="2313557"/>
              <a:ext cx="8959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600" dirty="0"/>
                <a:t>Com isso, busca-se uma visão mais efetiva da </a:t>
              </a:r>
              <a:r>
                <a:rPr lang="pt-BR" sz="2600" b="1" dirty="0"/>
                <a:t>finalidade</a:t>
              </a:r>
              <a:r>
                <a:rPr lang="pt-BR" sz="2600" dirty="0"/>
                <a:t> de um RPPS: </a:t>
              </a:r>
              <a:r>
                <a:rPr lang="pt-BR" sz="2600" b="1" dirty="0"/>
                <a:t>garantir os recursos para o pagamento dos aposentados e pensionistas</a:t>
              </a:r>
              <a:r>
                <a:rPr lang="pt-BR" sz="2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9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92E4-12DE-AF26-B8EC-34487175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E evento capa11.jpg">
            <a:extLst>
              <a:ext uri="{FF2B5EF4-FFF2-40B4-BE49-F238E27FC236}">
                <a16:creationId xmlns:a16="http://schemas.microsoft.com/office/drawing/2014/main" id="{34751CB1-36BF-1F40-E943-8BBC15CF9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56"/>
            <a:ext cx="12192000" cy="69745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DDDE750-CC6F-286F-FB2C-7895DAAF361B}"/>
              </a:ext>
            </a:extLst>
          </p:cNvPr>
          <p:cNvSpPr txBox="1"/>
          <p:nvPr/>
        </p:nvSpPr>
        <p:spPr>
          <a:xfrm>
            <a:off x="116956" y="4340805"/>
            <a:ext cx="8671005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3" b="1" dirty="0">
                <a:solidFill>
                  <a:schemeClr val="bg1"/>
                </a:solidFill>
              </a:rPr>
              <a:t>Próximos Passos: </a:t>
            </a:r>
            <a:r>
              <a:rPr lang="pt-BR" sz="3203" b="1" dirty="0">
                <a:solidFill>
                  <a:srgbClr val="00B0F0"/>
                </a:solidFill>
              </a:rPr>
              <a:t>Estratégia para o FUTURO</a:t>
            </a:r>
          </a:p>
          <a:p>
            <a:pPr algn="ctr"/>
            <a:r>
              <a:rPr lang="pt-BR" sz="3203" b="1" dirty="0">
                <a:solidFill>
                  <a:srgbClr val="00B0F0"/>
                </a:solidFill>
              </a:rPr>
              <a:t>dos RPPS Fluminenses</a:t>
            </a:r>
            <a:endParaRPr lang="pt-BR" sz="3203" dirty="0">
              <a:solidFill>
                <a:srgbClr val="00B0F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AB9AA4-B3F4-D50A-972B-4792CBE999BE}"/>
              </a:ext>
            </a:extLst>
          </p:cNvPr>
          <p:cNvSpPr txBox="1"/>
          <p:nvPr/>
        </p:nvSpPr>
        <p:spPr>
          <a:xfrm>
            <a:off x="55416" y="2208255"/>
            <a:ext cx="8738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Controle e Fiscalização: </a:t>
            </a:r>
            <a:r>
              <a:rPr lang="pt-BR" sz="3600" b="1" dirty="0">
                <a:solidFill>
                  <a:srgbClr val="00B0F0"/>
                </a:solidFill>
              </a:rPr>
              <a:t>A Atuação do TCE/RJ nos Regimes Próprios de Previdência Social</a:t>
            </a:r>
            <a:endParaRPr lang="pt-BR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0a5db0-e7c8-43a7-81d5-aea98d8075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3ECECE50D8FF47873262C6B6E3181F" ma:contentTypeVersion="16" ma:contentTypeDescription="Crie um novo documento." ma:contentTypeScope="" ma:versionID="ac8d22051de24ca20549870c6c6d2b92">
  <xsd:schema xmlns:xsd="http://www.w3.org/2001/XMLSchema" xmlns:xs="http://www.w3.org/2001/XMLSchema" xmlns:p="http://schemas.microsoft.com/office/2006/metadata/properties" xmlns:ns3="240a5db0-e7c8-43a7-81d5-aea98d80759b" xmlns:ns4="f9a600f3-17cb-4c24-902e-4dabd8591cf1" targetNamespace="http://schemas.microsoft.com/office/2006/metadata/properties" ma:root="true" ma:fieldsID="143ee38f766b580d4de7a8e9aad68bed" ns3:_="" ns4:_="">
    <xsd:import namespace="240a5db0-e7c8-43a7-81d5-aea98d80759b"/>
    <xsd:import namespace="f9a600f3-17cb-4c24-902e-4dabd8591c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a5db0-e7c8-43a7-81d5-aea98d807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600f3-17cb-4c24-902e-4dabd8591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31BF7-4394-49AD-9CF1-F704D78A2D67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240a5db0-e7c8-43a7-81d5-aea98d80759b"/>
    <ds:schemaRef ds:uri="http://schemas.microsoft.com/office/infopath/2007/PartnerControls"/>
    <ds:schemaRef ds:uri="f9a600f3-17cb-4c24-902e-4dabd8591cf1"/>
  </ds:schemaRefs>
</ds:datastoreItem>
</file>

<file path=customXml/itemProps2.xml><?xml version="1.0" encoding="utf-8"?>
<ds:datastoreItem xmlns:ds="http://schemas.openxmlformats.org/officeDocument/2006/customXml" ds:itemID="{111F6F40-C78E-491B-8FAF-4A10DEAE53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D112D-0BA2-43DA-8548-5DF676036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a5db0-e7c8-43a7-81d5-aea98d80759b"/>
    <ds:schemaRef ds:uri="f9a600f3-17cb-4c24-902e-4dabd8591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414</Words>
  <Application>Microsoft Office PowerPoint</Application>
  <PresentationFormat>Widescreen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Yu Gothic UI</vt:lpstr>
      <vt:lpstr>Aptos</vt:lpstr>
      <vt:lpstr>Arial</vt:lpstr>
      <vt:lpstr>Birds of Paradise  Personal use</vt:lpstr>
      <vt:lpstr>Calibri</vt:lpstr>
      <vt:lpstr>Calibri Light</vt:lpstr>
      <vt:lpstr>Symbol</vt:lpstr>
      <vt:lpstr>Wingdings</vt:lpstr>
      <vt:lpstr>Work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Ferreira da Silva</dc:creator>
  <cp:lastModifiedBy>Ari de Paiva Fortes</cp:lastModifiedBy>
  <cp:revision>45</cp:revision>
  <dcterms:created xsi:type="dcterms:W3CDTF">2023-11-08T20:00:09Z</dcterms:created>
  <dcterms:modified xsi:type="dcterms:W3CDTF">2025-10-22T17:22:54Z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0x010100053ECECE50D8FF47873262C6B6E3181F</vt:lpwstr>
  </property>
</Properties>
</file>